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60"/>
  </p:handoutMasterIdLst>
  <p:sldIdLst>
    <p:sldId id="256" r:id="rId3"/>
    <p:sldId id="643" r:id="rId5"/>
    <p:sldId id="879" r:id="rId6"/>
    <p:sldId id="495" r:id="rId7"/>
    <p:sldId id="670" r:id="rId8"/>
    <p:sldId id="921" r:id="rId9"/>
    <p:sldId id="923" r:id="rId10"/>
    <p:sldId id="922" r:id="rId11"/>
    <p:sldId id="924" r:id="rId12"/>
    <p:sldId id="672" r:id="rId13"/>
    <p:sldId id="925" r:id="rId14"/>
    <p:sldId id="926" r:id="rId15"/>
    <p:sldId id="1094" r:id="rId16"/>
    <p:sldId id="1095" r:id="rId17"/>
    <p:sldId id="927" r:id="rId18"/>
    <p:sldId id="928" r:id="rId19"/>
    <p:sldId id="929" r:id="rId20"/>
    <p:sldId id="965" r:id="rId21"/>
    <p:sldId id="1134" r:id="rId22"/>
    <p:sldId id="1384" r:id="rId23"/>
    <p:sldId id="1000" r:id="rId24"/>
    <p:sldId id="1001" r:id="rId25"/>
    <p:sldId id="1002" r:id="rId26"/>
    <p:sldId id="1040" r:id="rId27"/>
    <p:sldId id="1036" r:id="rId28"/>
    <p:sldId id="1046" r:id="rId29"/>
    <p:sldId id="1047" r:id="rId30"/>
    <p:sldId id="1164" r:id="rId31"/>
    <p:sldId id="1166" r:id="rId32"/>
    <p:sldId id="1286" r:id="rId33"/>
    <p:sldId id="1243" r:id="rId34"/>
    <p:sldId id="1244" r:id="rId35"/>
    <p:sldId id="1245" r:id="rId36"/>
    <p:sldId id="1326" r:id="rId37"/>
    <p:sldId id="1188" r:id="rId38"/>
    <p:sldId id="1062" r:id="rId39"/>
    <p:sldId id="1083" r:id="rId40"/>
    <p:sldId id="1064" r:id="rId41"/>
    <p:sldId id="1067" r:id="rId42"/>
    <p:sldId id="1362" r:id="rId43"/>
    <p:sldId id="1077" r:id="rId44"/>
    <p:sldId id="1181" r:id="rId45"/>
    <p:sldId id="1213" r:id="rId46"/>
    <p:sldId id="1097" r:id="rId47"/>
    <p:sldId id="1187" r:id="rId48"/>
    <p:sldId id="1373" r:id="rId49"/>
    <p:sldId id="1374" r:id="rId50"/>
    <p:sldId id="1375" r:id="rId51"/>
    <p:sldId id="1376" r:id="rId52"/>
    <p:sldId id="1377" r:id="rId53"/>
    <p:sldId id="1378" r:id="rId54"/>
    <p:sldId id="1099" r:id="rId55"/>
    <p:sldId id="1100" r:id="rId56"/>
    <p:sldId id="1086" r:id="rId57"/>
    <p:sldId id="1127" r:id="rId58"/>
    <p:sldId id="1363" r:id="rId59"/>
  </p:sldIdLst>
  <p:sldSz cx="12192000" cy="6858000"/>
  <p:notesSz cx="6858000" cy="9144000"/>
  <p:custDataLst>
    <p:tags r:id="rId64"/>
  </p:custData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570F"/>
    <a:srgbClr val="EAE5EB"/>
    <a:srgbClr val="45A5ED"/>
    <a:srgbClr val="D60093"/>
    <a:srgbClr val="F2C044"/>
    <a:srgbClr val="5EA3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112" d="100"/>
          <a:sy n="112" d="100"/>
        </p:scale>
        <p:origin x="96" y="96"/>
      </p:cViewPr>
      <p:guideLst>
        <p:guide orient="horz" pos="2160"/>
        <p:guide pos="3858"/>
      </p:guideLst>
    </p:cSldViewPr>
  </p:slideViewPr>
  <p:notesTextViewPr>
    <p:cViewPr>
      <p:scale>
        <a:sx n="1" d="1"/>
        <a:sy n="1" d="1"/>
      </p:scale>
      <p:origin x="0" y="0"/>
    </p:cViewPr>
  </p:notesTextViewPr>
  <p:notesViewPr>
    <p:cSldViewPr snapToGrid="0">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gs" Target="tags/tag127.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5" Type="http://schemas.openxmlformats.org/officeDocument/2006/relationships/image" Target="../media/image43.wmf"/><Relationship Id="rId4" Type="http://schemas.openxmlformats.org/officeDocument/2006/relationships/image" Target="../media/image42.wmf"/><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6.vml.rels><?xml version="1.0" encoding="UTF-8" standalone="yes"?>
<Relationships xmlns="http://schemas.openxmlformats.org/package/2006/relationships"><Relationship Id="rId5" Type="http://schemas.openxmlformats.org/officeDocument/2006/relationships/image" Target="../media/image55.wmf"/><Relationship Id="rId4" Type="http://schemas.openxmlformats.org/officeDocument/2006/relationships/image" Target="../media/image54.wmf"/><Relationship Id="rId3" Type="http://schemas.openxmlformats.org/officeDocument/2006/relationships/image" Target="../media/image51.wmf"/><Relationship Id="rId2" Type="http://schemas.openxmlformats.org/officeDocument/2006/relationships/image" Target="../media/image53.wmf"/><Relationship Id="rId1" Type="http://schemas.openxmlformats.org/officeDocument/2006/relationships/image" Target="../media/image52.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60.wmf"/><Relationship Id="rId4" Type="http://schemas.openxmlformats.org/officeDocument/2006/relationships/image" Target="../media/image59.wmf"/><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4" Type="http://schemas.openxmlformats.org/officeDocument/2006/relationships/image" Target="../media/image72.wmf"/><Relationship Id="rId3" Type="http://schemas.openxmlformats.org/officeDocument/2006/relationships/image" Target="../media/image71.wmf"/><Relationship Id="rId2" Type="http://schemas.openxmlformats.org/officeDocument/2006/relationships/image" Target="../media/image59.wmf"/><Relationship Id="rId1" Type="http://schemas.openxmlformats.org/officeDocument/2006/relationships/image" Target="../media/image56.wmf"/></Relationships>
</file>

<file path=ppt/drawings/_rels/vmlDrawing22.vml.rels><?xml version="1.0" encoding="UTF-8" standalone="yes"?>
<Relationships xmlns="http://schemas.openxmlformats.org/package/2006/relationships"><Relationship Id="rId4" Type="http://schemas.openxmlformats.org/officeDocument/2006/relationships/image" Target="../media/image76.wmf"/><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24.vml.rels><?xml version="1.0" encoding="UTF-8" standalone="yes"?>
<Relationships xmlns="http://schemas.openxmlformats.org/package/2006/relationships"><Relationship Id="rId5" Type="http://schemas.openxmlformats.org/officeDocument/2006/relationships/image" Target="../media/image81.wmf"/><Relationship Id="rId4" Type="http://schemas.openxmlformats.org/officeDocument/2006/relationships/image" Target="../media/image80.wmf"/><Relationship Id="rId3" Type="http://schemas.openxmlformats.org/officeDocument/2006/relationships/image" Target="../media/image48.wmf"/><Relationship Id="rId2" Type="http://schemas.openxmlformats.org/officeDocument/2006/relationships/image" Target="../media/image79.wmf"/><Relationship Id="rId1" Type="http://schemas.openxmlformats.org/officeDocument/2006/relationships/image" Target="../media/image50.wmf"/></Relationships>
</file>

<file path=ppt/drawings/_rels/vmlDrawing25.vml.rels><?xml version="1.0" encoding="UTF-8" standalone="yes"?>
<Relationships xmlns="http://schemas.openxmlformats.org/package/2006/relationships"><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3.wmf"/><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5" Type="http://schemas.openxmlformats.org/officeDocument/2006/relationships/image" Target="../media/image60.wmf"/><Relationship Id="rId4" Type="http://schemas.openxmlformats.org/officeDocument/2006/relationships/image" Target="../media/image88.wmf"/><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35.vml.rels><?xml version="1.0" encoding="UTF-8" standalone="yes"?>
<Relationships xmlns="http://schemas.openxmlformats.org/package/2006/relationships"><Relationship Id="rId4" Type="http://schemas.openxmlformats.org/officeDocument/2006/relationships/image" Target="../media/image108.wmf"/><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4.wmf"/></Relationships>
</file>

<file path=ppt/drawings/_rels/vmlDrawing36.vml.rels><?xml version="1.0" encoding="UTF-8" standalone="yes"?>
<Relationships xmlns="http://schemas.openxmlformats.org/package/2006/relationships"><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39.vml.rels><?xml version="1.0" encoding="UTF-8" standalone="yes"?>
<Relationships xmlns="http://schemas.openxmlformats.org/package/2006/relationships"><Relationship Id="rId4" Type="http://schemas.openxmlformats.org/officeDocument/2006/relationships/image" Target="../media/image124.wmf"/><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fld>
            <a:endParaRPr lang="en-US" altLang="zh-CN"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fld>
            <a:endParaRPr lang="en-US" altLang="zh-CN"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矩形 6"/>
          <p:cNvSpPr/>
          <p:nvPr userDrawn="1"/>
        </p:nvSpPr>
        <p:spPr>
          <a:xfrm>
            <a:off x="0" y="5778124"/>
            <a:ext cx="12192000" cy="1079876"/>
          </a:xfrm>
          <a:prstGeom prst="rect">
            <a:avLst/>
          </a:prstGeom>
          <a:solidFill>
            <a:schemeClr val="accent6">
              <a:lumMod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8" name="矩形 7"/>
          <p:cNvSpPr/>
          <p:nvPr userDrawn="1"/>
        </p:nvSpPr>
        <p:spPr>
          <a:xfrm>
            <a:off x="0" y="0"/>
            <a:ext cx="12192000" cy="1079876"/>
          </a:xfrm>
          <a:prstGeom prst="rect">
            <a:avLst/>
          </a:prstGeom>
          <a:solidFill>
            <a:schemeClr val="accent6">
              <a:lumMod val="5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2" name="标题 1"/>
          <p:cNvSpPr>
            <a:spLocks noGrp="1"/>
          </p:cNvSpPr>
          <p:nvPr>
            <p:ph type="ctrTitle"/>
          </p:nvPr>
        </p:nvSpPr>
        <p:spPr>
          <a:xfrm>
            <a:off x="1104901" y="2292096"/>
            <a:ext cx="10096500" cy="2219691"/>
          </a:xfrm>
        </p:spPr>
        <p:txBody>
          <a:bodyPr rtlCol="0" anchor="ctr">
            <a:normAutofit/>
          </a:bodyPr>
          <a:lstStyle>
            <a:lvl1pPr algn="l" rtl="0">
              <a:defRPr sz="44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899" y="4511786"/>
            <a:ext cx="10096501"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pic>
        <p:nvPicPr>
          <p:cNvPr id="18" name="图片 17" descr="logo"/>
          <p:cNvPicPr>
            <a:picLocks noChangeAspect="1"/>
          </p:cNvPicPr>
          <p:nvPr userDrawn="1"/>
        </p:nvPicPr>
        <p:blipFill>
          <a:blip r:embed="rId2"/>
          <a:stretch>
            <a:fillRect/>
          </a:stretch>
        </p:blipFill>
        <p:spPr>
          <a:xfrm>
            <a:off x="8710862" y="190759"/>
            <a:ext cx="3215765" cy="6993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04900" y="76200"/>
            <a:ext cx="9980683" cy="1096962"/>
          </a:xfrm>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dirty="0"/>
              <a:t>单击此处编辑母版标题样式</a:t>
            </a:r>
            <a:endParaRPr lang="zh-CN" altLang="en-US" noProof="0" dirty="0"/>
          </a:p>
        </p:txBody>
      </p:sp>
      <p:sp>
        <p:nvSpPr>
          <p:cNvPr id="3" name="内容占位符 2"/>
          <p:cNvSpPr>
            <a:spLocks noGrp="1"/>
          </p:cNvSpPr>
          <p:nvPr>
            <p:ph idx="1" hasCustomPrompt="1"/>
          </p:nvPr>
        </p:nvSpPr>
        <p:spPr>
          <a:xfrm>
            <a:off x="1104900" y="1600200"/>
            <a:ext cx="9982200" cy="4572000"/>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pic>
        <p:nvPicPr>
          <p:cNvPr id="18" name="图片 17" descr="logo"/>
          <p:cNvPicPr>
            <a:picLocks noChangeAspect="1"/>
          </p:cNvPicPr>
          <p:nvPr userDrawn="1"/>
        </p:nvPicPr>
        <p:blipFill>
          <a:blip r:embed="rId2"/>
          <a:stretch>
            <a:fillRect/>
          </a:stretch>
        </p:blipFill>
        <p:spPr>
          <a:xfrm>
            <a:off x="8567987" y="390784"/>
            <a:ext cx="3215765" cy="6993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包含图片的标题幻灯片">
    <p:spTree>
      <p:nvGrpSpPr>
        <p:cNvPr id="1" name=""/>
        <p:cNvGrpSpPr/>
        <p:nvPr/>
      </p:nvGrpSpPr>
      <p:grpSpPr>
        <a:xfrm>
          <a:off x="0" y="0"/>
          <a:ext cx="0" cy="0"/>
          <a:chOff x="0" y="0"/>
          <a:chExt cx="0" cy="0"/>
        </a:xfrm>
      </p:grpSpPr>
      <p:grpSp>
        <p:nvGrpSpPr>
          <p:cNvPr id="13" name="组 12"/>
          <p:cNvGrpSpPr/>
          <p:nvPr userDrawn="1"/>
        </p:nvGrpSpPr>
        <p:grpSpPr>
          <a:xfrm rot="10800000">
            <a:off x="0" y="5645512"/>
            <a:ext cx="12192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userDrawn="1"/>
        </p:nvGrpSpPr>
        <p:grpSpPr>
          <a:xfrm>
            <a:off x="0" y="1143002"/>
            <a:ext cx="12192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userDrawn="1"/>
        </p:nvSpPr>
        <p:spPr>
          <a:xfrm>
            <a:off x="0" y="5778124"/>
            <a:ext cx="12192000" cy="107987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 name="矩形 7"/>
          <p:cNvSpPr/>
          <p:nvPr userDrawn="1"/>
        </p:nvSpPr>
        <p:spPr>
          <a:xfrm>
            <a:off x="0" y="0"/>
            <a:ext cx="12192000" cy="108013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104900" y="2292096"/>
            <a:ext cx="5734051"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104900" y="4511786"/>
            <a:ext cx="5734051"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11" name="图片占位符 10"/>
          <p:cNvSpPr>
            <a:spLocks noGrp="1"/>
          </p:cNvSpPr>
          <p:nvPr>
            <p:ph type="pic" sz="quarter" idx="13"/>
          </p:nvPr>
        </p:nvSpPr>
        <p:spPr>
          <a:xfrm>
            <a:off x="6981065" y="1310656"/>
            <a:ext cx="5210937"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userDrawn="1"/>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rtl="0"/>
            <a:r>
              <a:rPr lang="zh-CN" altLang="en-US" sz="1200" b="1" i="1" noProof="0" dirty="0">
                <a:latin typeface="微软雅黑" panose="020B0503020204020204" pitchFamily="34" charset="-122"/>
                <a:ea typeface="微软雅黑" panose="020B0503020204020204" pitchFamily="34" charset="-122"/>
                <a:cs typeface="Arial" panose="020B0604020202020204" pitchFamily="34" charset="0"/>
              </a:rPr>
              <a:t>注意：</a:t>
            </a:r>
            <a:endParaRPr lang="zh-CN" altLang="en-US" sz="1200" b="1" i="1" noProof="0" dirty="0">
              <a:latin typeface="微软雅黑" panose="020B0503020204020204" pitchFamily="34" charset="-122"/>
              <a:ea typeface="微软雅黑" panose="020B0503020204020204" pitchFamily="34" charset="-122"/>
              <a:cs typeface="Arial" panose="020B0604020202020204" pitchFamily="34" charset="0"/>
            </a:endParaRPr>
          </a:p>
          <a:p>
            <a:pPr rtl="0"/>
            <a:r>
              <a:rPr lang="zh-CN" altLang="en-US" sz="1200" i="1" noProof="0" dirty="0">
                <a:latin typeface="微软雅黑" panose="020B0503020204020204" pitchFamily="34" charset="-122"/>
                <a:ea typeface="微软雅黑" panose="020B0503020204020204" pitchFamily="34" charset="-122"/>
                <a:cs typeface="Arial" panose="020B0604020202020204" pitchFamily="34" charset="0"/>
              </a:rPr>
              <a:t>若要更改此幻灯片上的图像，请选择该图片，并将其删除。然后单击占位符中的图片图标以插入自己的图像。</a:t>
            </a:r>
            <a:endParaRPr lang="zh-CN" altLang="en-US" sz="1200" i="1" noProof="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descr="logo"/>
          <p:cNvPicPr>
            <a:picLocks noChangeAspect="1"/>
          </p:cNvPicPr>
          <p:nvPr userDrawn="1"/>
        </p:nvPicPr>
        <p:blipFill>
          <a:blip r:embed="rId2"/>
          <a:stretch>
            <a:fillRect/>
          </a:stretch>
        </p:blipFill>
        <p:spPr>
          <a:xfrm>
            <a:off x="8710862" y="190759"/>
            <a:ext cx="3215765" cy="6993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r>
              <a:rPr lang="zh-CN" altLang="en-US" dirty="0"/>
              <a:t>​</a:t>
            </a:r>
            <a:fld id="{660B6A15-7713-4A08-BBFD-F297CCC2B976}" type="datetime1">
              <a:rPr lang="zh-CN" altLang="en-US" dirty="0" smtClean="0"/>
            </a:fld>
            <a:r>
              <a:rPr lang="zh-CN" altLang="en-US" dirty="0"/>
              <a:t>​</a:t>
            </a:r>
            <a:endParaRPr lang="zh-CN" altLang="en-US" dirty="0"/>
          </a:p>
        </p:txBody>
      </p:sp>
      <p:sp>
        <p:nvSpPr>
          <p:cNvPr id="4" name="页脚占位符 3"/>
          <p:cNvSpPr>
            <a:spLocks noGrp="1"/>
          </p:cNvSpPr>
          <p:nvPr>
            <p:ph type="ftr" sz="quarter" idx="11"/>
          </p:nvPr>
        </p:nvSpPr>
        <p:spPr/>
        <p:txBody>
          <a:bodyPr/>
          <a:lstStyle/>
          <a:p>
            <a:endParaRPr lang="zh-CN" altLang="en-US" noProof="0" dirty="0"/>
          </a:p>
        </p:txBody>
      </p:sp>
      <p:sp>
        <p:nvSpPr>
          <p:cNvPr id="5" name="灯片编号占位符 4"/>
          <p:cNvSpPr>
            <a:spLocks noGrp="1"/>
          </p:cNvSpPr>
          <p:nvPr>
            <p:ph type="sldNum" sz="quarter" idx="12"/>
          </p:nvPr>
        </p:nvSpPr>
        <p:spPr/>
        <p:txBody>
          <a:bodyPr/>
          <a:lstStyle/>
          <a:p>
            <a:pPr algn="r"/>
            <a:fld id="{0FF54DE5-C571-48E8-A5BC-B369434E2F44}" type="slidenum">
              <a:rPr lang="en-US" altLang="zh-CN" noProof="0" smtClean="0"/>
            </a:fld>
            <a:endParaRPr lang="zh-CN" alt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ln>
            <a:solidFill>
              <a:schemeClr val="accent3">
                <a:lumMod val="75000"/>
              </a:schemeClr>
            </a:solidFill>
          </a:ln>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hasCustomPrompt="1"/>
          </p:nvPr>
        </p:nvSpPr>
        <p:spPr>
          <a:xfrm>
            <a:off x="1104901" y="1600202"/>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4" name="内容占位符 3"/>
          <p:cNvSpPr>
            <a:spLocks noGrp="1"/>
          </p:cNvSpPr>
          <p:nvPr>
            <p:ph sz="half" idx="2" hasCustomPrompt="1"/>
          </p:nvPr>
        </p:nvSpPr>
        <p:spPr>
          <a:xfrm>
            <a:off x="6172201" y="1600202"/>
            <a:ext cx="4914900"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dirty="0" smtClean="0"/>
            </a:fld>
            <a:r>
              <a:rPr lang="zh-CN" altLang="en-US" dirty="0"/>
              <a:t>​</a:t>
            </a:r>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fld>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4654671" y="1600201"/>
            <a:ext cx="6430912" cy="4572001"/>
          </a:xfrm>
        </p:spPr>
        <p:txBody>
          <a:bodyPr tIns="1188720" rtlCol="0">
            <a:normAutofit/>
          </a:bodyPr>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hasCustomPrompt="1"/>
          </p:nvPr>
        </p:nvSpPr>
        <p:spPr>
          <a:xfrm>
            <a:off x="1104901" y="1600200"/>
            <a:ext cx="3396996" cy="4572000"/>
          </a:xfrm>
        </p:spPr>
        <p:txBody>
          <a:bodyPr rtlCol="0">
            <a:normAutofit/>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endParaRPr lang="zh-CN" altLang="en-US" noProof="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fld>
            <a:r>
              <a:rPr lang="zh-CN" altLang="en-US" dirty="0"/>
              <a:t>​</a:t>
            </a:r>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04900" y="76200"/>
            <a:ext cx="9980683" cy="1096962"/>
          </a:xfrm>
          <a:prstGeom prst="rect">
            <a:avLst/>
          </a:prstGeom>
        </p:spPr>
        <p:txBody>
          <a:bodyPr vert="horz" lIns="0" tIns="45720" rIns="0" bIns="45720" rtlCol="0" anchor="b">
            <a:normAutofit/>
          </a:bodyPr>
          <a:lstStyle/>
          <a:p>
            <a:pPr rtl="0"/>
            <a:r>
              <a:rPr lang="zh-CN" altLang="en-US" noProof="0" dirty="0"/>
              <a:t>单击此处编辑母版标题样式</a:t>
            </a:r>
            <a:endParaRPr lang="zh-CN" altLang="en-US" noProof="0" dirty="0"/>
          </a:p>
        </p:txBody>
      </p:sp>
      <p:sp>
        <p:nvSpPr>
          <p:cNvPr id="3" name="文本占位符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zh-CN" altLang="en-US" noProof="0" dirty="0"/>
              <a:t>单击此处编辑母版文本样式</a:t>
            </a:r>
            <a:endParaRPr lang="zh-CN" altLang="en-US" noProof="0" dirty="0"/>
          </a:p>
          <a:p>
            <a:pPr lvl="1" rtl="0"/>
            <a:r>
              <a:rPr lang="zh-CN" altLang="en-US" noProof="0" dirty="0"/>
              <a:t>第二级</a:t>
            </a:r>
            <a:endParaRPr lang="zh-CN" altLang="en-US" noProof="0" dirty="0"/>
          </a:p>
          <a:p>
            <a:pPr lvl="2" rtl="0"/>
            <a:r>
              <a:rPr lang="zh-CN" altLang="en-US" noProof="0" dirty="0"/>
              <a:t>第三级</a:t>
            </a:r>
            <a:endParaRPr lang="zh-CN" altLang="en-US" noProof="0" dirty="0"/>
          </a:p>
          <a:p>
            <a:pPr lvl="3" rtl="0"/>
            <a:r>
              <a:rPr lang="zh-CN" altLang="en-US" noProof="0" dirty="0"/>
              <a:t>第四级</a:t>
            </a:r>
            <a:endParaRPr lang="zh-CN" altLang="en-US" noProof="0" dirty="0"/>
          </a:p>
          <a:p>
            <a:pPr lvl="4" rtl="0"/>
            <a:r>
              <a:rPr lang="zh-CN" altLang="en-US" noProof="0" dirty="0"/>
              <a:t>第五级</a:t>
            </a:r>
            <a:endParaRPr lang="zh-CN" altLang="en-US" noProof="0" dirty="0"/>
          </a:p>
          <a:p>
            <a:pPr lvl="5" rtl="0"/>
            <a:r>
              <a:rPr lang="zh-CN" altLang="en-US" noProof="0" dirty="0"/>
              <a:t>第六级</a:t>
            </a:r>
            <a:endParaRPr lang="zh-CN" altLang="en-US" noProof="0" dirty="0"/>
          </a:p>
          <a:p>
            <a:pPr lvl="6" rtl="0"/>
            <a:r>
              <a:rPr lang="zh-CN" altLang="en-US" noProof="0" dirty="0"/>
              <a:t>第七级</a:t>
            </a:r>
            <a:endParaRPr lang="zh-CN" altLang="en-US" noProof="0" dirty="0"/>
          </a:p>
          <a:p>
            <a:pPr lvl="7" rtl="0"/>
            <a:r>
              <a:rPr lang="zh-CN" altLang="en-US" noProof="0" dirty="0"/>
              <a:t>第八级</a:t>
            </a:r>
            <a:endParaRPr lang="zh-CN" altLang="en-US" noProof="0" dirty="0"/>
          </a:p>
          <a:p>
            <a:pPr lvl="8" rtl="0"/>
            <a:r>
              <a:rPr lang="zh-CN" altLang="en-US" noProof="0" dirty="0"/>
              <a:t>第九级</a:t>
            </a:r>
            <a:endParaRPr lang="zh-CN" altLang="en-US" noProof="0" dirty="0"/>
          </a:p>
        </p:txBody>
      </p:sp>
      <p:sp>
        <p:nvSpPr>
          <p:cNvPr id="4" name="日期占位符 3"/>
          <p:cNvSpPr>
            <a:spLocks noGrp="1"/>
          </p:cNvSpPr>
          <p:nvPr>
            <p:ph type="dt" sz="half" idx="2"/>
          </p:nvPr>
        </p:nvSpPr>
        <p:spPr>
          <a:xfrm>
            <a:off x="1104901" y="6356353"/>
            <a:ext cx="1829559"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dirty="0" smtClean="0"/>
            </a:fld>
            <a:r>
              <a:rPr lang="zh-CN" altLang="en-US" dirty="0"/>
              <a:t>​</a:t>
            </a:r>
            <a:endParaRPr lang="zh-CN" altLang="en-US" dirty="0"/>
          </a:p>
        </p:txBody>
      </p:sp>
      <p:sp>
        <p:nvSpPr>
          <p:cNvPr id="5" name="页脚占位符 4"/>
          <p:cNvSpPr>
            <a:spLocks noGrp="1"/>
          </p:cNvSpPr>
          <p:nvPr>
            <p:ph type="ftr" sz="quarter" idx="3"/>
          </p:nvPr>
        </p:nvSpPr>
        <p:spPr>
          <a:xfrm>
            <a:off x="2934459" y="6356350"/>
            <a:ext cx="6323083"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9256783" y="6356353"/>
            <a:ext cx="18288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fld>
            <a:endParaRPr lang="zh-CN" altLang="en-US" noProof="0" dirty="0"/>
          </a:p>
        </p:txBody>
      </p:sp>
      <p:grpSp>
        <p:nvGrpSpPr>
          <p:cNvPr id="15" name="组 14"/>
          <p:cNvGrpSpPr/>
          <p:nvPr/>
        </p:nvGrpSpPr>
        <p:grpSpPr>
          <a:xfrm>
            <a:off x="1103376" y="1219203"/>
            <a:ext cx="9985248"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accent6">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accent6">
                  <a:lumMod val="75000"/>
                </a:schemeClr>
              </a:solidFill>
              <a:miter lim="800000"/>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emf"/><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e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7.wmf"/><Relationship Id="rId7" Type="http://schemas.openxmlformats.org/officeDocument/2006/relationships/oleObject" Target="../embeddings/oleObject13.bin"/><Relationship Id="rId6" Type="http://schemas.openxmlformats.org/officeDocument/2006/relationships/image" Target="../media/image16.wmf"/><Relationship Id="rId5" Type="http://schemas.openxmlformats.org/officeDocument/2006/relationships/oleObject" Target="../embeddings/oleObject12.bin"/><Relationship Id="rId4" Type="http://schemas.openxmlformats.org/officeDocument/2006/relationships/image" Target="../media/image15.wmf"/><Relationship Id="rId3" Type="http://schemas.openxmlformats.org/officeDocument/2006/relationships/oleObject" Target="../embeddings/oleObject11.bin"/><Relationship Id="rId2" Type="http://schemas.openxmlformats.org/officeDocument/2006/relationships/image" Target="../media/image14.wmf"/><Relationship Id="rId11" Type="http://schemas.openxmlformats.org/officeDocument/2006/relationships/notesSlide" Target="../notesSlides/notesSlide4.xml"/><Relationship Id="rId10" Type="http://schemas.openxmlformats.org/officeDocument/2006/relationships/vmlDrawing" Target="../drawings/vmlDrawing5.vml"/><Relationship Id="rId1"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3.xml"/><Relationship Id="rId4" Type="http://schemas.openxmlformats.org/officeDocument/2006/relationships/image" Target="../media/image19.wmf"/><Relationship Id="rId3" Type="http://schemas.openxmlformats.org/officeDocument/2006/relationships/oleObject" Target="../embeddings/oleObject15.bin"/><Relationship Id="rId2" Type="http://schemas.openxmlformats.org/officeDocument/2006/relationships/image" Target="../media/image18.wmf"/><Relationship Id="rId1" Type="http://schemas.openxmlformats.org/officeDocument/2006/relationships/oleObject" Target="../embeddings/oleObject14.bin"/></Relationships>
</file>

<file path=ppt/slides/_rels/slide17.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3.xml"/><Relationship Id="rId6" Type="http://schemas.openxmlformats.org/officeDocument/2006/relationships/tags" Target="../tags/tag5.xml"/><Relationship Id="rId5" Type="http://schemas.openxmlformats.org/officeDocument/2006/relationships/image" Target="../media/image22.emf"/><Relationship Id="rId4" Type="http://schemas.openxmlformats.org/officeDocument/2006/relationships/image" Target="../media/image21.wmf"/><Relationship Id="rId3" Type="http://schemas.openxmlformats.org/officeDocument/2006/relationships/oleObject" Target="../embeddings/oleObject17.bin"/><Relationship Id="rId2" Type="http://schemas.openxmlformats.org/officeDocument/2006/relationships/image" Target="../media/image20.wmf"/><Relationship Id="rId1" Type="http://schemas.openxmlformats.org/officeDocument/2006/relationships/oleObject" Target="../embeddings/oleObject16.bin"/></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6.xml"/><Relationship Id="rId7" Type="http://schemas.openxmlformats.org/officeDocument/2006/relationships/image" Target="../media/image26.emf"/><Relationship Id="rId6" Type="http://schemas.openxmlformats.org/officeDocument/2006/relationships/image" Target="../media/image25.wmf"/><Relationship Id="rId5" Type="http://schemas.openxmlformats.org/officeDocument/2006/relationships/oleObject" Target="../embeddings/oleObject20.bin"/><Relationship Id="rId4" Type="http://schemas.openxmlformats.org/officeDocument/2006/relationships/image" Target="../media/image24.wmf"/><Relationship Id="rId3" Type="http://schemas.openxmlformats.org/officeDocument/2006/relationships/oleObject" Target="../embeddings/oleObject19.bin"/><Relationship Id="rId2" Type="http://schemas.openxmlformats.org/officeDocument/2006/relationships/image" Target="../media/image23.wmf"/><Relationship Id="rId10" Type="http://schemas.openxmlformats.org/officeDocument/2006/relationships/vmlDrawing" Target="../drawings/vmlDrawing8.vml"/><Relationship Id="rId1"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3.xml"/><Relationship Id="rId6" Type="http://schemas.openxmlformats.org/officeDocument/2006/relationships/image" Target="../media/image29.wmf"/><Relationship Id="rId5" Type="http://schemas.openxmlformats.org/officeDocument/2006/relationships/oleObject" Target="../embeddings/oleObject23.bin"/><Relationship Id="rId4" Type="http://schemas.openxmlformats.org/officeDocument/2006/relationships/image" Target="../media/image28.wmf"/><Relationship Id="rId3" Type="http://schemas.openxmlformats.org/officeDocument/2006/relationships/oleObject" Target="../embeddings/oleObject22.bin"/><Relationship Id="rId2" Type="http://schemas.openxmlformats.org/officeDocument/2006/relationships/image" Target="../media/image27.wmf"/><Relationship Id="rId1" Type="http://schemas.openxmlformats.org/officeDocument/2006/relationships/oleObject" Target="../embeddings/oleObject2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3.xml"/><Relationship Id="rId6" Type="http://schemas.openxmlformats.org/officeDocument/2006/relationships/image" Target="../media/image32.wmf"/><Relationship Id="rId5" Type="http://schemas.openxmlformats.org/officeDocument/2006/relationships/oleObject" Target="../embeddings/oleObject26.bin"/><Relationship Id="rId4" Type="http://schemas.openxmlformats.org/officeDocument/2006/relationships/image" Target="../media/image31.wmf"/><Relationship Id="rId3" Type="http://schemas.openxmlformats.org/officeDocument/2006/relationships/oleObject" Target="../embeddings/oleObject25.bin"/><Relationship Id="rId2" Type="http://schemas.openxmlformats.org/officeDocument/2006/relationships/image" Target="../media/image30.wmf"/><Relationship Id="rId1" Type="http://schemas.openxmlformats.org/officeDocument/2006/relationships/oleObject" Target="../embeddings/oleObject24.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image" Target="../media/image36.wmf"/><Relationship Id="rId7" Type="http://schemas.openxmlformats.org/officeDocument/2006/relationships/oleObject" Target="../embeddings/oleObject30.bin"/><Relationship Id="rId6" Type="http://schemas.openxmlformats.org/officeDocument/2006/relationships/image" Target="../media/image35.wmf"/><Relationship Id="rId5" Type="http://schemas.openxmlformats.org/officeDocument/2006/relationships/oleObject" Target="../embeddings/oleObject29.bin"/><Relationship Id="rId4" Type="http://schemas.openxmlformats.org/officeDocument/2006/relationships/image" Target="../media/image34.wmf"/><Relationship Id="rId3" Type="http://schemas.openxmlformats.org/officeDocument/2006/relationships/oleObject" Target="../embeddings/oleObject28.bin"/><Relationship Id="rId2" Type="http://schemas.openxmlformats.org/officeDocument/2006/relationships/image" Target="../media/image33.wmf"/><Relationship Id="rId14" Type="http://schemas.openxmlformats.org/officeDocument/2006/relationships/vmlDrawing" Target="../drawings/vmlDrawing11.vml"/><Relationship Id="rId13" Type="http://schemas.openxmlformats.org/officeDocument/2006/relationships/slideLayout" Target="../slideLayouts/slideLayout3.xml"/><Relationship Id="rId12" Type="http://schemas.openxmlformats.org/officeDocument/2006/relationships/image" Target="../media/image38.wmf"/><Relationship Id="rId11" Type="http://schemas.openxmlformats.org/officeDocument/2006/relationships/oleObject" Target="../embeddings/oleObject32.bin"/><Relationship Id="rId10" Type="http://schemas.openxmlformats.org/officeDocument/2006/relationships/image" Target="../media/image37.wmf"/><Relationship Id="rId1" Type="http://schemas.openxmlformats.org/officeDocument/2006/relationships/oleObject" Target="../embeddings/oleObject27.bin"/></Relationships>
</file>

<file path=ppt/slides/_rels/slide2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image" Target="../media/image42.wmf"/><Relationship Id="rId7" Type="http://schemas.openxmlformats.org/officeDocument/2006/relationships/oleObject" Target="../embeddings/oleObject36.bin"/><Relationship Id="rId6" Type="http://schemas.openxmlformats.org/officeDocument/2006/relationships/image" Target="../media/image41.wmf"/><Relationship Id="rId5" Type="http://schemas.openxmlformats.org/officeDocument/2006/relationships/oleObject" Target="../embeddings/oleObject35.bin"/><Relationship Id="rId4" Type="http://schemas.openxmlformats.org/officeDocument/2006/relationships/image" Target="../media/image40.wmf"/><Relationship Id="rId3" Type="http://schemas.openxmlformats.org/officeDocument/2006/relationships/oleObject" Target="../embeddings/oleObject34.bin"/><Relationship Id="rId2" Type="http://schemas.openxmlformats.org/officeDocument/2006/relationships/image" Target="../media/image39.wmf"/><Relationship Id="rId13" Type="http://schemas.openxmlformats.org/officeDocument/2006/relationships/vmlDrawing" Target="../drawings/vmlDrawing12.vml"/><Relationship Id="rId12" Type="http://schemas.openxmlformats.org/officeDocument/2006/relationships/slideLayout" Target="../slideLayouts/slideLayout3.xml"/><Relationship Id="rId11" Type="http://schemas.openxmlformats.org/officeDocument/2006/relationships/image" Target="../media/image43.wmf"/><Relationship Id="rId10" Type="http://schemas.openxmlformats.org/officeDocument/2006/relationships/oleObject" Target="../embeddings/oleObject37.bin"/><Relationship Id="rId1" Type="http://schemas.openxmlformats.org/officeDocument/2006/relationships/oleObject" Target="../embeddings/oleObject33.bin"/></Relationships>
</file>

<file path=ppt/slides/_rels/slide25.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3.xml"/><Relationship Id="rId6" Type="http://schemas.openxmlformats.org/officeDocument/2006/relationships/image" Target="../media/image46.wmf"/><Relationship Id="rId5" Type="http://schemas.openxmlformats.org/officeDocument/2006/relationships/oleObject" Target="../embeddings/oleObject40.bin"/><Relationship Id="rId4" Type="http://schemas.openxmlformats.org/officeDocument/2006/relationships/image" Target="../media/image45.wmf"/><Relationship Id="rId3" Type="http://schemas.openxmlformats.org/officeDocument/2006/relationships/oleObject" Target="../embeddings/oleObject39.bin"/><Relationship Id="rId2" Type="http://schemas.openxmlformats.org/officeDocument/2006/relationships/image" Target="../media/image44.wmf"/><Relationship Id="rId1" Type="http://schemas.openxmlformats.org/officeDocument/2006/relationships/oleObject" Target="../embeddings/oleObject38.bin"/></Relationships>
</file>

<file path=ppt/slides/_rels/slide26.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3.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image" Target="../media/image48.wmf"/><Relationship Id="rId3" Type="http://schemas.openxmlformats.org/officeDocument/2006/relationships/oleObject" Target="../embeddings/oleObject42.bin"/><Relationship Id="rId2" Type="http://schemas.openxmlformats.org/officeDocument/2006/relationships/image" Target="../media/image47.wmf"/><Relationship Id="rId1" Type="http://schemas.openxmlformats.org/officeDocument/2006/relationships/oleObject" Target="../embeddings/oleObject41.bin"/></Relationships>
</file>

<file path=ppt/slides/_rels/slide27.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51.wmf"/><Relationship Id="rId7" Type="http://schemas.openxmlformats.org/officeDocument/2006/relationships/oleObject" Target="../embeddings/oleObject45.bin"/><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image" Target="../media/image50.wmf"/><Relationship Id="rId3" Type="http://schemas.openxmlformats.org/officeDocument/2006/relationships/oleObject" Target="../embeddings/oleObject44.bin"/><Relationship Id="rId2" Type="http://schemas.openxmlformats.org/officeDocument/2006/relationships/image" Target="../media/image49.wmf"/><Relationship Id="rId12" Type="http://schemas.openxmlformats.org/officeDocument/2006/relationships/vmlDrawing" Target="../drawings/vmlDrawing15.vml"/><Relationship Id="rId11" Type="http://schemas.openxmlformats.org/officeDocument/2006/relationships/slideLayout" Target="../slideLayouts/slideLayout3.xml"/><Relationship Id="rId10" Type="http://schemas.openxmlformats.org/officeDocument/2006/relationships/tags" Target="../tags/tag15.xml"/><Relationship Id="rId1" Type="http://schemas.openxmlformats.org/officeDocument/2006/relationships/oleObject" Target="../embeddings/oleObject43.bin"/></Relationships>
</file>

<file path=ppt/slides/_rels/slide28.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image" Target="../media/image53.wmf"/><Relationship Id="rId6" Type="http://schemas.openxmlformats.org/officeDocument/2006/relationships/oleObject" Target="../embeddings/oleObject47.bin"/><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52.wmf"/><Relationship Id="rId19" Type="http://schemas.openxmlformats.org/officeDocument/2006/relationships/vmlDrawing" Target="../drawings/vmlDrawing16.vml"/><Relationship Id="rId18" Type="http://schemas.openxmlformats.org/officeDocument/2006/relationships/slideLayout" Target="../slideLayouts/slideLayout3.xml"/><Relationship Id="rId17" Type="http://schemas.openxmlformats.org/officeDocument/2006/relationships/image" Target="../media/image55.wmf"/><Relationship Id="rId16" Type="http://schemas.openxmlformats.org/officeDocument/2006/relationships/oleObject" Target="../embeddings/oleObject50.bin"/><Relationship Id="rId15" Type="http://schemas.openxmlformats.org/officeDocument/2006/relationships/tags" Target="../tags/tag22.xml"/><Relationship Id="rId14" Type="http://schemas.openxmlformats.org/officeDocument/2006/relationships/image" Target="../media/image54.wmf"/><Relationship Id="rId13" Type="http://schemas.openxmlformats.org/officeDocument/2006/relationships/oleObject" Target="../embeddings/oleObject49.bin"/><Relationship Id="rId12" Type="http://schemas.openxmlformats.org/officeDocument/2006/relationships/tags" Target="../tags/tag21.xml"/><Relationship Id="rId11" Type="http://schemas.openxmlformats.org/officeDocument/2006/relationships/image" Target="../media/image51.wmf"/><Relationship Id="rId10" Type="http://schemas.openxmlformats.org/officeDocument/2006/relationships/oleObject" Target="../embeddings/oleObject48.bin"/><Relationship Id="rId1" Type="http://schemas.openxmlformats.org/officeDocument/2006/relationships/oleObject" Target="../embeddings/oleObject46.bin"/></Relationships>
</file>

<file path=ppt/slides/_rels/slide29.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57.wmf"/><Relationship Id="rId3" Type="http://schemas.openxmlformats.org/officeDocument/2006/relationships/oleObject" Target="../embeddings/oleObject52.bin"/><Relationship Id="rId24" Type="http://schemas.openxmlformats.org/officeDocument/2006/relationships/vmlDrawing" Target="../drawings/vmlDrawing17.vml"/><Relationship Id="rId23" Type="http://schemas.openxmlformats.org/officeDocument/2006/relationships/slideLayout" Target="../slideLayouts/slideLayout3.xml"/><Relationship Id="rId22" Type="http://schemas.openxmlformats.org/officeDocument/2006/relationships/tags" Target="../tags/tag34.xml"/><Relationship Id="rId21" Type="http://schemas.openxmlformats.org/officeDocument/2006/relationships/tags" Target="../tags/tag33.xml"/><Relationship Id="rId20" Type="http://schemas.openxmlformats.org/officeDocument/2006/relationships/tags" Target="../tags/tag32.xml"/><Relationship Id="rId2" Type="http://schemas.openxmlformats.org/officeDocument/2006/relationships/image" Target="../media/image56.wmf"/><Relationship Id="rId19" Type="http://schemas.openxmlformats.org/officeDocument/2006/relationships/image" Target="../media/image60.wmf"/><Relationship Id="rId18" Type="http://schemas.openxmlformats.org/officeDocument/2006/relationships/oleObject" Target="../embeddings/oleObject55.bin"/><Relationship Id="rId17" Type="http://schemas.openxmlformats.org/officeDocument/2006/relationships/tags" Target="../tags/tag31.xml"/><Relationship Id="rId16" Type="http://schemas.openxmlformats.org/officeDocument/2006/relationships/image" Target="../media/image59.wmf"/><Relationship Id="rId15" Type="http://schemas.openxmlformats.org/officeDocument/2006/relationships/oleObject" Target="../embeddings/oleObject54.bin"/><Relationship Id="rId14" Type="http://schemas.openxmlformats.org/officeDocument/2006/relationships/tags" Target="../tags/tag30.xml"/><Relationship Id="rId13" Type="http://schemas.openxmlformats.org/officeDocument/2006/relationships/image" Target="../media/image58.wmf"/><Relationship Id="rId12" Type="http://schemas.openxmlformats.org/officeDocument/2006/relationships/oleObject" Target="../embeddings/oleObject53.bin"/><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oleObject" Target="../embeddings/oleObject5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58.bin"/><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image" Target="../media/image62.wmf"/><Relationship Id="rId4" Type="http://schemas.openxmlformats.org/officeDocument/2006/relationships/oleObject" Target="../embeddings/oleObject57.bin"/><Relationship Id="rId3" Type="http://schemas.openxmlformats.org/officeDocument/2006/relationships/tags" Target="../tags/tag35.xml"/><Relationship Id="rId2" Type="http://schemas.openxmlformats.org/officeDocument/2006/relationships/image" Target="../media/image61.wmf"/><Relationship Id="rId13" Type="http://schemas.openxmlformats.org/officeDocument/2006/relationships/vmlDrawing" Target="../drawings/vmlDrawing18.vml"/><Relationship Id="rId12" Type="http://schemas.openxmlformats.org/officeDocument/2006/relationships/slideLayout" Target="../slideLayouts/slideLayout3.xml"/><Relationship Id="rId11" Type="http://schemas.openxmlformats.org/officeDocument/2006/relationships/tags" Target="../tags/tag39.xml"/><Relationship Id="rId10" Type="http://schemas.openxmlformats.org/officeDocument/2006/relationships/image" Target="../media/image63.wmf"/><Relationship Id="rId1" Type="http://schemas.openxmlformats.org/officeDocument/2006/relationships/oleObject" Target="../embeddings/oleObject56.bin"/></Relationships>
</file>

<file path=ppt/slides/_rels/slide31.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image" Target="../media/image64.wmf"/><Relationship Id="rId17" Type="http://schemas.openxmlformats.org/officeDocument/2006/relationships/vmlDrawing" Target="../drawings/vmlDrawing19.vml"/><Relationship Id="rId16" Type="http://schemas.openxmlformats.org/officeDocument/2006/relationships/slideLayout" Target="../slideLayouts/slideLayout3.xml"/><Relationship Id="rId15" Type="http://schemas.openxmlformats.org/officeDocument/2006/relationships/image" Target="../media/image66.wmf"/><Relationship Id="rId14" Type="http://schemas.openxmlformats.org/officeDocument/2006/relationships/oleObject" Target="../embeddings/oleObject61.bin"/><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65.wmf"/><Relationship Id="rId10" Type="http://schemas.openxmlformats.org/officeDocument/2006/relationships/oleObject" Target="../embeddings/oleObject60.bin"/><Relationship Id="rId1" Type="http://schemas.openxmlformats.org/officeDocument/2006/relationships/oleObject" Target="../embeddings/oleObject59.bin"/></Relationships>
</file>

<file path=ppt/slides/_rels/slide32.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image" Target="../media/image68.wmf"/><Relationship Id="rId7" Type="http://schemas.openxmlformats.org/officeDocument/2006/relationships/oleObject" Target="../embeddings/oleObject63.bin"/><Relationship Id="rId6" Type="http://schemas.openxmlformats.org/officeDocument/2006/relationships/tags" Target="../tags/tag52.xml"/><Relationship Id="rId5" Type="http://schemas.openxmlformats.org/officeDocument/2006/relationships/image" Target="../media/image67.wmf"/><Relationship Id="rId4" Type="http://schemas.openxmlformats.org/officeDocument/2006/relationships/oleObject" Target="../embeddings/oleObject62.bin"/><Relationship Id="rId3" Type="http://schemas.openxmlformats.org/officeDocument/2006/relationships/tags" Target="../tags/tag51.xml"/><Relationship Id="rId2" Type="http://schemas.openxmlformats.org/officeDocument/2006/relationships/tags" Target="../tags/tag50.xml"/><Relationship Id="rId16" Type="http://schemas.openxmlformats.org/officeDocument/2006/relationships/vmlDrawing" Target="../drawings/vmlDrawing20.vml"/><Relationship Id="rId15" Type="http://schemas.openxmlformats.org/officeDocument/2006/relationships/slideLayout" Target="../slideLayouts/slideLayout3.xml"/><Relationship Id="rId14" Type="http://schemas.openxmlformats.org/officeDocument/2006/relationships/image" Target="../media/image70.wmf"/><Relationship Id="rId13" Type="http://schemas.openxmlformats.org/officeDocument/2006/relationships/oleObject" Target="../embeddings/oleObject65.bin"/><Relationship Id="rId12" Type="http://schemas.openxmlformats.org/officeDocument/2006/relationships/tags" Target="../tags/tag54.xml"/><Relationship Id="rId11" Type="http://schemas.openxmlformats.org/officeDocument/2006/relationships/image" Target="../media/image69.wmf"/><Relationship Id="rId10" Type="http://schemas.openxmlformats.org/officeDocument/2006/relationships/oleObject" Target="../embeddings/oleObject64.bin"/><Relationship Id="rId1" Type="http://schemas.openxmlformats.org/officeDocument/2006/relationships/tags" Target="../tags/tag49.xml"/></Relationships>
</file>

<file path=ppt/slides/_rels/slide33.xml.rels><?xml version="1.0" encoding="UTF-8" standalone="yes"?>
<Relationships xmlns="http://schemas.openxmlformats.org/package/2006/relationships"><Relationship Id="rId9" Type="http://schemas.openxmlformats.org/officeDocument/2006/relationships/image" Target="../media/image71.wmf"/><Relationship Id="rId8" Type="http://schemas.openxmlformats.org/officeDocument/2006/relationships/oleObject" Target="../embeddings/oleObject68.bin"/><Relationship Id="rId7" Type="http://schemas.openxmlformats.org/officeDocument/2006/relationships/tags" Target="../tags/tag57.xml"/><Relationship Id="rId6" Type="http://schemas.openxmlformats.org/officeDocument/2006/relationships/image" Target="../media/image59.wmf"/><Relationship Id="rId5" Type="http://schemas.openxmlformats.org/officeDocument/2006/relationships/oleObject" Target="../embeddings/oleObject67.bin"/><Relationship Id="rId4" Type="http://schemas.openxmlformats.org/officeDocument/2006/relationships/tags" Target="../tags/tag56.xml"/><Relationship Id="rId3" Type="http://schemas.openxmlformats.org/officeDocument/2006/relationships/image" Target="../media/image56.wmf"/><Relationship Id="rId2" Type="http://schemas.openxmlformats.org/officeDocument/2006/relationships/oleObject" Target="../embeddings/oleObject66.bin"/><Relationship Id="rId16" Type="http://schemas.openxmlformats.org/officeDocument/2006/relationships/vmlDrawing" Target="../drawings/vmlDrawing21.vml"/><Relationship Id="rId15" Type="http://schemas.openxmlformats.org/officeDocument/2006/relationships/slideLayout" Target="../slideLayouts/slideLayout3.xml"/><Relationship Id="rId14" Type="http://schemas.openxmlformats.org/officeDocument/2006/relationships/tags" Target="../tags/tag60.xml"/><Relationship Id="rId13" Type="http://schemas.openxmlformats.org/officeDocument/2006/relationships/tags" Target="../tags/tag59.xml"/><Relationship Id="rId12" Type="http://schemas.openxmlformats.org/officeDocument/2006/relationships/image" Target="../media/image72.wmf"/><Relationship Id="rId11" Type="http://schemas.openxmlformats.org/officeDocument/2006/relationships/oleObject" Target="../embeddings/oleObject69.bin"/><Relationship Id="rId10" Type="http://schemas.openxmlformats.org/officeDocument/2006/relationships/tags" Target="../tags/tag58.xml"/><Relationship Id="rId1" Type="http://schemas.openxmlformats.org/officeDocument/2006/relationships/tags" Target="../tags/tag55.xml"/></Relationships>
</file>

<file path=ppt/slides/_rels/slide34.xml.rels><?xml version="1.0" encoding="UTF-8" standalone="yes"?>
<Relationships xmlns="http://schemas.openxmlformats.org/package/2006/relationships"><Relationship Id="rId9" Type="http://schemas.openxmlformats.org/officeDocument/2006/relationships/image" Target="../media/image75.wmf"/><Relationship Id="rId8" Type="http://schemas.openxmlformats.org/officeDocument/2006/relationships/oleObject" Target="../embeddings/oleObject72.bin"/><Relationship Id="rId7" Type="http://schemas.openxmlformats.org/officeDocument/2006/relationships/tags" Target="../tags/tag63.xml"/><Relationship Id="rId6" Type="http://schemas.openxmlformats.org/officeDocument/2006/relationships/image" Target="../media/image74.wmf"/><Relationship Id="rId5" Type="http://schemas.openxmlformats.org/officeDocument/2006/relationships/oleObject" Target="../embeddings/oleObject71.bin"/><Relationship Id="rId4" Type="http://schemas.openxmlformats.org/officeDocument/2006/relationships/tags" Target="../tags/tag62.xml"/><Relationship Id="rId3" Type="http://schemas.openxmlformats.org/officeDocument/2006/relationships/image" Target="../media/image73.wmf"/><Relationship Id="rId2" Type="http://schemas.openxmlformats.org/officeDocument/2006/relationships/oleObject" Target="../embeddings/oleObject70.bin"/><Relationship Id="rId14" Type="http://schemas.openxmlformats.org/officeDocument/2006/relationships/vmlDrawing" Target="../drawings/vmlDrawing22.vml"/><Relationship Id="rId13" Type="http://schemas.openxmlformats.org/officeDocument/2006/relationships/slideLayout" Target="../slideLayouts/slideLayout3.xml"/><Relationship Id="rId12" Type="http://schemas.openxmlformats.org/officeDocument/2006/relationships/image" Target="../media/image76.wmf"/><Relationship Id="rId11" Type="http://schemas.openxmlformats.org/officeDocument/2006/relationships/oleObject" Target="../embeddings/oleObject73.bin"/><Relationship Id="rId10" Type="http://schemas.openxmlformats.org/officeDocument/2006/relationships/tags" Target="../tags/tag64.xml"/><Relationship Id="rId1" Type="http://schemas.openxmlformats.org/officeDocument/2006/relationships/tags" Target="../tags/tag61.xml"/></Relationships>
</file>

<file path=ppt/slides/_rels/slide35.xml.rels><?xml version="1.0" encoding="UTF-8" standalone="yes"?>
<Relationships xmlns="http://schemas.openxmlformats.org/package/2006/relationships"><Relationship Id="rId9" Type="http://schemas.openxmlformats.org/officeDocument/2006/relationships/vmlDrawing" Target="../drawings/vmlDrawing23.vml"/><Relationship Id="rId8" Type="http://schemas.openxmlformats.org/officeDocument/2006/relationships/slideLayout" Target="../slideLayouts/slideLayout3.xml"/><Relationship Id="rId7" Type="http://schemas.openxmlformats.org/officeDocument/2006/relationships/image" Target="../media/image78.wmf"/><Relationship Id="rId6" Type="http://schemas.openxmlformats.org/officeDocument/2006/relationships/oleObject" Target="../embeddings/oleObject75.bin"/><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77.wmf"/><Relationship Id="rId2" Type="http://schemas.openxmlformats.org/officeDocument/2006/relationships/oleObject" Target="../embeddings/oleObject74.bin"/><Relationship Id="rId1" Type="http://schemas.openxmlformats.org/officeDocument/2006/relationships/tags" Target="../tags/tag65.xml"/></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80.bin"/><Relationship Id="rId8" Type="http://schemas.openxmlformats.org/officeDocument/2006/relationships/image" Target="../media/image80.wmf"/><Relationship Id="rId7" Type="http://schemas.openxmlformats.org/officeDocument/2006/relationships/oleObject" Target="../embeddings/oleObject79.bin"/><Relationship Id="rId6" Type="http://schemas.openxmlformats.org/officeDocument/2006/relationships/image" Target="../media/image48.wmf"/><Relationship Id="rId5" Type="http://schemas.openxmlformats.org/officeDocument/2006/relationships/oleObject" Target="../embeddings/oleObject78.bin"/><Relationship Id="rId4" Type="http://schemas.openxmlformats.org/officeDocument/2006/relationships/image" Target="../media/image79.wmf"/><Relationship Id="rId3" Type="http://schemas.openxmlformats.org/officeDocument/2006/relationships/oleObject" Target="../embeddings/oleObject77.bin"/><Relationship Id="rId2" Type="http://schemas.openxmlformats.org/officeDocument/2006/relationships/image" Target="../media/image50.wmf"/><Relationship Id="rId12" Type="http://schemas.openxmlformats.org/officeDocument/2006/relationships/vmlDrawing" Target="../drawings/vmlDrawing24.vml"/><Relationship Id="rId11" Type="http://schemas.openxmlformats.org/officeDocument/2006/relationships/slideLayout" Target="../slideLayouts/slideLayout3.xml"/><Relationship Id="rId10" Type="http://schemas.openxmlformats.org/officeDocument/2006/relationships/image" Target="../media/image81.wmf"/><Relationship Id="rId1" Type="http://schemas.openxmlformats.org/officeDocument/2006/relationships/oleObject" Target="../embeddings/oleObject76.bin"/></Relationships>
</file>

<file path=ppt/slides/_rels/slide37.xml.rels><?xml version="1.0" encoding="UTF-8" standalone="yes"?>
<Relationships xmlns="http://schemas.openxmlformats.org/package/2006/relationships"><Relationship Id="rId9" Type="http://schemas.openxmlformats.org/officeDocument/2006/relationships/image" Target="../media/image84.wmf"/><Relationship Id="rId8" Type="http://schemas.openxmlformats.org/officeDocument/2006/relationships/oleObject" Target="../embeddings/oleObject83.bin"/><Relationship Id="rId7" Type="http://schemas.openxmlformats.org/officeDocument/2006/relationships/tags" Target="../tags/tag70.xml"/><Relationship Id="rId6" Type="http://schemas.openxmlformats.org/officeDocument/2006/relationships/image" Target="../media/image83.wmf"/><Relationship Id="rId5" Type="http://schemas.openxmlformats.org/officeDocument/2006/relationships/oleObject" Target="../embeddings/oleObject82.bin"/><Relationship Id="rId4" Type="http://schemas.openxmlformats.org/officeDocument/2006/relationships/tags" Target="../tags/tag69.xml"/><Relationship Id="rId3" Type="http://schemas.openxmlformats.org/officeDocument/2006/relationships/image" Target="../media/image82.wmf"/><Relationship Id="rId20" Type="http://schemas.openxmlformats.org/officeDocument/2006/relationships/vmlDrawing" Target="../drawings/vmlDrawing25.vml"/><Relationship Id="rId2" Type="http://schemas.openxmlformats.org/officeDocument/2006/relationships/oleObject" Target="../embeddings/oleObject81.bin"/><Relationship Id="rId19" Type="http://schemas.openxmlformats.org/officeDocument/2006/relationships/slideLayout" Target="../slideLayouts/slideLayout3.xml"/><Relationship Id="rId18" Type="http://schemas.openxmlformats.org/officeDocument/2006/relationships/image" Target="../media/image78.wmf"/><Relationship Id="rId17" Type="http://schemas.openxmlformats.org/officeDocument/2006/relationships/oleObject" Target="../embeddings/oleObject86.bin"/><Relationship Id="rId16" Type="http://schemas.openxmlformats.org/officeDocument/2006/relationships/tags" Target="../tags/tag73.xml"/><Relationship Id="rId15" Type="http://schemas.openxmlformats.org/officeDocument/2006/relationships/image" Target="../media/image77.wmf"/><Relationship Id="rId14" Type="http://schemas.openxmlformats.org/officeDocument/2006/relationships/oleObject" Target="../embeddings/oleObject85.bin"/><Relationship Id="rId13" Type="http://schemas.openxmlformats.org/officeDocument/2006/relationships/tags" Target="../tags/tag72.xml"/><Relationship Id="rId12" Type="http://schemas.openxmlformats.org/officeDocument/2006/relationships/image" Target="../media/image73.wmf"/><Relationship Id="rId11" Type="http://schemas.openxmlformats.org/officeDocument/2006/relationships/oleObject" Target="../embeddings/oleObject84.bin"/><Relationship Id="rId10" Type="http://schemas.openxmlformats.org/officeDocument/2006/relationships/tags" Target="../tags/tag71.xml"/><Relationship Id="rId1" Type="http://schemas.openxmlformats.org/officeDocument/2006/relationships/tags" Target="../tags/tag68.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89.bin"/><Relationship Id="rId8" Type="http://schemas.openxmlformats.org/officeDocument/2006/relationships/tags" Target="../tags/tag82.xml"/><Relationship Id="rId7" Type="http://schemas.openxmlformats.org/officeDocument/2006/relationships/image" Target="../media/image86.wmf"/><Relationship Id="rId6" Type="http://schemas.openxmlformats.org/officeDocument/2006/relationships/oleObject" Target="../embeddings/oleObject88.bin"/><Relationship Id="rId5" Type="http://schemas.openxmlformats.org/officeDocument/2006/relationships/tags" Target="../tags/tag81.xml"/><Relationship Id="rId4" Type="http://schemas.openxmlformats.org/officeDocument/2006/relationships/image" Target="../media/image85.wmf"/><Relationship Id="rId3" Type="http://schemas.openxmlformats.org/officeDocument/2006/relationships/oleObject" Target="../embeddings/oleObject87.bin"/><Relationship Id="rId21" Type="http://schemas.openxmlformats.org/officeDocument/2006/relationships/vmlDrawing" Target="../drawings/vmlDrawing26.vml"/><Relationship Id="rId20" Type="http://schemas.openxmlformats.org/officeDocument/2006/relationships/slideLayout" Target="../slideLayouts/slideLayout3.xml"/><Relationship Id="rId2" Type="http://schemas.openxmlformats.org/officeDocument/2006/relationships/tags" Target="../tags/tag80.xml"/><Relationship Id="rId19" Type="http://schemas.openxmlformats.org/officeDocument/2006/relationships/image" Target="../media/image60.wmf"/><Relationship Id="rId18" Type="http://schemas.openxmlformats.org/officeDocument/2006/relationships/oleObject" Target="../embeddings/oleObject91.bin"/><Relationship Id="rId17" Type="http://schemas.openxmlformats.org/officeDocument/2006/relationships/tags" Target="../tags/tag87.xml"/><Relationship Id="rId16" Type="http://schemas.openxmlformats.org/officeDocument/2006/relationships/image" Target="../media/image88.wmf"/><Relationship Id="rId15" Type="http://schemas.openxmlformats.org/officeDocument/2006/relationships/oleObject" Target="../embeddings/oleObject90.bin"/><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image" Target="../media/image87.wmf"/><Relationship Id="rId1" Type="http://schemas.openxmlformats.org/officeDocument/2006/relationships/tags" Target="../tags/tag7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6" Type="http://schemas.openxmlformats.org/officeDocument/2006/relationships/vmlDrawing" Target="../drawings/vmlDrawing27.vml"/><Relationship Id="rId5" Type="http://schemas.openxmlformats.org/officeDocument/2006/relationships/slideLayout" Target="../slideLayouts/slideLayout3.xml"/><Relationship Id="rId4" Type="http://schemas.openxmlformats.org/officeDocument/2006/relationships/image" Target="../media/image90.emf"/><Relationship Id="rId3" Type="http://schemas.openxmlformats.org/officeDocument/2006/relationships/image" Target="../media/image89.wmf"/><Relationship Id="rId2" Type="http://schemas.openxmlformats.org/officeDocument/2006/relationships/oleObject" Target="../embeddings/oleObject92.bin"/><Relationship Id="rId1" Type="http://schemas.openxmlformats.org/officeDocument/2006/relationships/tags" Target="../tags/tag88.xml"/></Relationships>
</file>

<file path=ppt/slides/_rels/slide41.xml.rels><?xml version="1.0" encoding="UTF-8" standalone="yes"?>
<Relationships xmlns="http://schemas.openxmlformats.org/package/2006/relationships"><Relationship Id="rId8" Type="http://schemas.openxmlformats.org/officeDocument/2006/relationships/vmlDrawing" Target="../drawings/vmlDrawing28.vml"/><Relationship Id="rId7" Type="http://schemas.openxmlformats.org/officeDocument/2006/relationships/slideLayout" Target="../slideLayouts/slideLayout3.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tags" Target="../tags/tag90.xml"/><Relationship Id="rId3" Type="http://schemas.openxmlformats.org/officeDocument/2006/relationships/image" Target="../media/image91.wmf"/><Relationship Id="rId2" Type="http://schemas.openxmlformats.org/officeDocument/2006/relationships/oleObject" Target="../embeddings/oleObject93.bin"/><Relationship Id="rId1" Type="http://schemas.openxmlformats.org/officeDocument/2006/relationships/tags" Target="../tags/tag89.xml"/></Relationships>
</file>

<file path=ppt/slides/_rels/slide42.xml.rels><?xml version="1.0" encoding="UTF-8" standalone="yes"?>
<Relationships xmlns="http://schemas.openxmlformats.org/package/2006/relationships"><Relationship Id="rId7" Type="http://schemas.openxmlformats.org/officeDocument/2006/relationships/vmlDrawing" Target="../drawings/vmlDrawing29.vml"/><Relationship Id="rId6" Type="http://schemas.openxmlformats.org/officeDocument/2006/relationships/slideLayout" Target="../slideLayouts/slideLayout3.xml"/><Relationship Id="rId5" Type="http://schemas.openxmlformats.org/officeDocument/2006/relationships/image" Target="../media/image95.emf"/><Relationship Id="rId4" Type="http://schemas.openxmlformats.org/officeDocument/2006/relationships/tags" Target="../tags/tag92.xml"/><Relationship Id="rId3" Type="http://schemas.openxmlformats.org/officeDocument/2006/relationships/image" Target="../media/image94.wmf"/><Relationship Id="rId2" Type="http://schemas.openxmlformats.org/officeDocument/2006/relationships/oleObject" Target="../embeddings/oleObject94.bin"/><Relationship Id="rId1" Type="http://schemas.openxmlformats.org/officeDocument/2006/relationships/tags" Target="../tags/tag91.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98.emf"/><Relationship Id="rId7" Type="http://schemas.openxmlformats.org/officeDocument/2006/relationships/tags" Target="../tags/tag95.xml"/><Relationship Id="rId6" Type="http://schemas.openxmlformats.org/officeDocument/2006/relationships/image" Target="../media/image97.wmf"/><Relationship Id="rId5" Type="http://schemas.openxmlformats.org/officeDocument/2006/relationships/oleObject" Target="../embeddings/oleObject96.bin"/><Relationship Id="rId4" Type="http://schemas.openxmlformats.org/officeDocument/2006/relationships/tags" Target="../tags/tag94.xml"/><Relationship Id="rId3" Type="http://schemas.openxmlformats.org/officeDocument/2006/relationships/image" Target="../media/image96.wmf"/><Relationship Id="rId2" Type="http://schemas.openxmlformats.org/officeDocument/2006/relationships/oleObject" Target="../embeddings/oleObject95.bin"/><Relationship Id="rId10" Type="http://schemas.openxmlformats.org/officeDocument/2006/relationships/vmlDrawing" Target="../drawings/vmlDrawing30.vml"/><Relationship Id="rId1" Type="http://schemas.openxmlformats.org/officeDocument/2006/relationships/tags" Target="../tags/tag9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6.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7.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image" Target="../media/image99.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image" Target="../media/image100.png"/><Relationship Id="rId2" Type="http://schemas.openxmlformats.org/officeDocument/2006/relationships/tags" Target="../tags/tag101.xml"/><Relationship Id="rId1" Type="http://schemas.openxmlformats.org/officeDocument/2006/relationships/tags" Target="../tags/tag100.xml"/></Relationships>
</file>

<file path=ppt/slides/_rels/slide48.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3.xml"/><Relationship Id="rId4" Type="http://schemas.openxmlformats.org/officeDocument/2006/relationships/image" Target="../media/image101.emf"/><Relationship Id="rId3" Type="http://schemas.openxmlformats.org/officeDocument/2006/relationships/image" Target="../media/image89.wmf"/><Relationship Id="rId2" Type="http://schemas.openxmlformats.org/officeDocument/2006/relationships/oleObject" Target="../embeddings/oleObject97.bin"/><Relationship Id="rId1" Type="http://schemas.openxmlformats.org/officeDocument/2006/relationships/tags" Target="../tags/tag106.xml"/></Relationships>
</file>

<file path=ppt/slides/_rels/slide49.xml.rels><?xml version="1.0" encoding="UTF-8" standalone="yes"?>
<Relationships xmlns="http://schemas.openxmlformats.org/package/2006/relationships"><Relationship Id="rId7" Type="http://schemas.openxmlformats.org/officeDocument/2006/relationships/vmlDrawing" Target="../drawings/vmlDrawing32.vml"/><Relationship Id="rId6" Type="http://schemas.openxmlformats.org/officeDocument/2006/relationships/slideLayout" Target="../slideLayouts/slideLayout3.xml"/><Relationship Id="rId5" Type="http://schemas.openxmlformats.org/officeDocument/2006/relationships/image" Target="../media/image103.emf"/><Relationship Id="rId4" Type="http://schemas.openxmlformats.org/officeDocument/2006/relationships/image" Target="../media/image102.emf"/><Relationship Id="rId3" Type="http://schemas.openxmlformats.org/officeDocument/2006/relationships/image" Target="../media/image91.wmf"/><Relationship Id="rId2" Type="http://schemas.openxmlformats.org/officeDocument/2006/relationships/oleObject" Target="../embeddings/oleObject98.bin"/><Relationship Id="rId1" Type="http://schemas.openxmlformats.org/officeDocument/2006/relationships/tags" Target="../tags/tag107.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1.vml"/><Relationship Id="rId5" Type="http://schemas.openxmlformats.org/officeDocument/2006/relationships/slideLayout" Target="../slideLayouts/slideLayout3.xml"/><Relationship Id="rId4" Type="http://schemas.openxmlformats.org/officeDocument/2006/relationships/image" Target="../media/image3.wmf"/><Relationship Id="rId3" Type="http://schemas.openxmlformats.org/officeDocument/2006/relationships/oleObject" Target="../embeddings/oleObject2.bin"/><Relationship Id="rId2" Type="http://schemas.openxmlformats.org/officeDocument/2006/relationships/image" Target="../media/image2.w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6" Type="http://schemas.openxmlformats.org/officeDocument/2006/relationships/vmlDrawing" Target="../drawings/vmlDrawing33.vml"/><Relationship Id="rId5" Type="http://schemas.openxmlformats.org/officeDocument/2006/relationships/slideLayout" Target="../slideLayouts/slideLayout3.xml"/><Relationship Id="rId4" Type="http://schemas.openxmlformats.org/officeDocument/2006/relationships/image" Target="../media/image104.emf"/><Relationship Id="rId3" Type="http://schemas.openxmlformats.org/officeDocument/2006/relationships/image" Target="../media/image94.wmf"/><Relationship Id="rId2" Type="http://schemas.openxmlformats.org/officeDocument/2006/relationships/oleObject" Target="../embeddings/oleObject99.bin"/><Relationship Id="rId1" Type="http://schemas.openxmlformats.org/officeDocument/2006/relationships/tags" Target="../tags/tag108.xml"/></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05.emf"/><Relationship Id="rId7" Type="http://schemas.openxmlformats.org/officeDocument/2006/relationships/tags" Target="../tags/tag111.xml"/><Relationship Id="rId6" Type="http://schemas.openxmlformats.org/officeDocument/2006/relationships/image" Target="../media/image97.wmf"/><Relationship Id="rId5" Type="http://schemas.openxmlformats.org/officeDocument/2006/relationships/oleObject" Target="../embeddings/oleObject101.bin"/><Relationship Id="rId4" Type="http://schemas.openxmlformats.org/officeDocument/2006/relationships/tags" Target="../tags/tag110.xml"/><Relationship Id="rId3" Type="http://schemas.openxmlformats.org/officeDocument/2006/relationships/image" Target="../media/image96.wmf"/><Relationship Id="rId2" Type="http://schemas.openxmlformats.org/officeDocument/2006/relationships/oleObject" Target="../embeddings/oleObject100.bin"/><Relationship Id="rId10" Type="http://schemas.openxmlformats.org/officeDocument/2006/relationships/vmlDrawing" Target="../drawings/vmlDrawing34.vml"/><Relationship Id="rId1" Type="http://schemas.openxmlformats.org/officeDocument/2006/relationships/tags" Target="../tags/tag109.xml"/></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08.wmf"/><Relationship Id="rId7" Type="http://schemas.openxmlformats.org/officeDocument/2006/relationships/oleObject" Target="../embeddings/oleObject105.bin"/><Relationship Id="rId6" Type="http://schemas.openxmlformats.org/officeDocument/2006/relationships/image" Target="../media/image107.wmf"/><Relationship Id="rId5" Type="http://schemas.openxmlformats.org/officeDocument/2006/relationships/oleObject" Target="../embeddings/oleObject104.bin"/><Relationship Id="rId4" Type="http://schemas.openxmlformats.org/officeDocument/2006/relationships/image" Target="../media/image106.wmf"/><Relationship Id="rId3" Type="http://schemas.openxmlformats.org/officeDocument/2006/relationships/oleObject" Target="../embeddings/oleObject103.bin"/><Relationship Id="rId2" Type="http://schemas.openxmlformats.org/officeDocument/2006/relationships/image" Target="../media/image14.wmf"/><Relationship Id="rId10" Type="http://schemas.openxmlformats.org/officeDocument/2006/relationships/vmlDrawing" Target="../drawings/vmlDrawing35.vml"/><Relationship Id="rId1" Type="http://schemas.openxmlformats.org/officeDocument/2006/relationships/oleObject" Target="../embeddings/oleObject102.bin"/></Relationships>
</file>

<file path=ppt/slides/_rels/slide53.xml.rels><?xml version="1.0" encoding="UTF-8" standalone="yes"?>
<Relationships xmlns="http://schemas.openxmlformats.org/package/2006/relationships"><Relationship Id="rId9" Type="http://schemas.openxmlformats.org/officeDocument/2006/relationships/oleObject" Target="../embeddings/oleObject110.bin"/><Relationship Id="rId8" Type="http://schemas.openxmlformats.org/officeDocument/2006/relationships/image" Target="../media/image112.wmf"/><Relationship Id="rId7" Type="http://schemas.openxmlformats.org/officeDocument/2006/relationships/oleObject" Target="../embeddings/oleObject109.bin"/><Relationship Id="rId6" Type="http://schemas.openxmlformats.org/officeDocument/2006/relationships/image" Target="../media/image111.wmf"/><Relationship Id="rId5" Type="http://schemas.openxmlformats.org/officeDocument/2006/relationships/oleObject" Target="../embeddings/oleObject108.bin"/><Relationship Id="rId4" Type="http://schemas.openxmlformats.org/officeDocument/2006/relationships/image" Target="../media/image110.wmf"/><Relationship Id="rId3" Type="http://schemas.openxmlformats.org/officeDocument/2006/relationships/oleObject" Target="../embeddings/oleObject107.bin"/><Relationship Id="rId2" Type="http://schemas.openxmlformats.org/officeDocument/2006/relationships/image" Target="../media/image109.wmf"/><Relationship Id="rId14" Type="http://schemas.openxmlformats.org/officeDocument/2006/relationships/vmlDrawing" Target="../drawings/vmlDrawing36.vml"/><Relationship Id="rId13" Type="http://schemas.openxmlformats.org/officeDocument/2006/relationships/slideLayout" Target="../slideLayouts/slideLayout3.xml"/><Relationship Id="rId12" Type="http://schemas.openxmlformats.org/officeDocument/2006/relationships/image" Target="../media/image114.wmf"/><Relationship Id="rId11" Type="http://schemas.openxmlformats.org/officeDocument/2006/relationships/oleObject" Target="../embeddings/oleObject111.bin"/><Relationship Id="rId10" Type="http://schemas.openxmlformats.org/officeDocument/2006/relationships/image" Target="../media/image113.wmf"/><Relationship Id="rId1" Type="http://schemas.openxmlformats.org/officeDocument/2006/relationships/oleObject" Target="../embeddings/oleObject106.bin"/></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3.xml"/><Relationship Id="rId2" Type="http://schemas.openxmlformats.org/officeDocument/2006/relationships/image" Target="../media/image115.wmf"/><Relationship Id="rId1" Type="http://schemas.openxmlformats.org/officeDocument/2006/relationships/oleObject" Target="../embeddings/oleObject112.bin"/></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115.bin"/><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image" Target="../media/image117.wmf"/><Relationship Id="rId5" Type="http://schemas.openxmlformats.org/officeDocument/2006/relationships/oleObject" Target="../embeddings/oleObject114.bin"/><Relationship Id="rId4" Type="http://schemas.openxmlformats.org/officeDocument/2006/relationships/tags" Target="../tags/tag113.xml"/><Relationship Id="rId3" Type="http://schemas.openxmlformats.org/officeDocument/2006/relationships/image" Target="../media/image116.wmf"/><Relationship Id="rId2" Type="http://schemas.openxmlformats.org/officeDocument/2006/relationships/oleObject" Target="../embeddings/oleObject113.bin"/><Relationship Id="rId15" Type="http://schemas.openxmlformats.org/officeDocument/2006/relationships/vmlDrawing" Target="../drawings/vmlDrawing38.vml"/><Relationship Id="rId14" Type="http://schemas.openxmlformats.org/officeDocument/2006/relationships/slideLayout" Target="../slideLayouts/slideLayout3.xml"/><Relationship Id="rId13" Type="http://schemas.openxmlformats.org/officeDocument/2006/relationships/image" Target="../media/image119.emf"/><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image" Target="../media/image118.wmf"/><Relationship Id="rId1" Type="http://schemas.openxmlformats.org/officeDocument/2006/relationships/tags" Target="../tags/tag112.xml"/></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118.bin"/><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image" Target="../media/image121.wmf"/><Relationship Id="rId5" Type="http://schemas.openxmlformats.org/officeDocument/2006/relationships/oleObject" Target="../embeddings/oleObject117.bin"/><Relationship Id="rId4" Type="http://schemas.openxmlformats.org/officeDocument/2006/relationships/tags" Target="../tags/tag119.xml"/><Relationship Id="rId3" Type="http://schemas.openxmlformats.org/officeDocument/2006/relationships/image" Target="../media/image120.wmf"/><Relationship Id="rId20" Type="http://schemas.openxmlformats.org/officeDocument/2006/relationships/vmlDrawing" Target="../drawings/vmlDrawing39.vml"/><Relationship Id="rId2" Type="http://schemas.openxmlformats.org/officeDocument/2006/relationships/oleObject" Target="../embeddings/oleObject116.bin"/><Relationship Id="rId19" Type="http://schemas.openxmlformats.org/officeDocument/2006/relationships/slideLayout" Target="../slideLayouts/slideLayout3.xml"/><Relationship Id="rId18" Type="http://schemas.openxmlformats.org/officeDocument/2006/relationships/image" Target="../media/image124.wmf"/><Relationship Id="rId17" Type="http://schemas.openxmlformats.org/officeDocument/2006/relationships/oleObject" Target="../embeddings/oleObject119.bin"/><Relationship Id="rId16" Type="http://schemas.openxmlformats.org/officeDocument/2006/relationships/tags" Target="../tags/tag126.xml"/><Relationship Id="rId15" Type="http://schemas.openxmlformats.org/officeDocument/2006/relationships/tags" Target="../tags/tag125.xml"/><Relationship Id="rId14" Type="http://schemas.openxmlformats.org/officeDocument/2006/relationships/tags" Target="../tags/tag124.xml"/><Relationship Id="rId13" Type="http://schemas.openxmlformats.org/officeDocument/2006/relationships/tags" Target="../tags/tag123.xml"/><Relationship Id="rId12" Type="http://schemas.openxmlformats.org/officeDocument/2006/relationships/image" Target="../media/image123.emf"/><Relationship Id="rId11" Type="http://schemas.openxmlformats.org/officeDocument/2006/relationships/tags" Target="../tags/tag122.xml"/><Relationship Id="rId10" Type="http://schemas.openxmlformats.org/officeDocument/2006/relationships/image" Target="../media/image122.wmf"/><Relationship Id="rId1" Type="http://schemas.openxmlformats.org/officeDocument/2006/relationships/tags" Target="../tags/tag118.xml"/></Relationships>
</file>

<file path=ppt/slides/_rels/slide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3.xml"/><Relationship Id="rId4" Type="http://schemas.openxmlformats.org/officeDocument/2006/relationships/image" Target="../media/image5.wmf"/><Relationship Id="rId3" Type="http://schemas.openxmlformats.org/officeDocument/2006/relationships/oleObject" Target="../embeddings/oleObject4.bin"/><Relationship Id="rId2" Type="http://schemas.openxmlformats.org/officeDocument/2006/relationships/image" Target="../media/image4.w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3.xml"/><Relationship Id="rId4" Type="http://schemas.openxmlformats.org/officeDocument/2006/relationships/image" Target="../media/image7.wmf"/><Relationship Id="rId3" Type="http://schemas.openxmlformats.org/officeDocument/2006/relationships/oleObject" Target="../embeddings/oleObject6.bin"/><Relationship Id="rId2" Type="http://schemas.openxmlformats.org/officeDocument/2006/relationships/image" Target="../media/image6.wmf"/><Relationship Id="rId1"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3.xml"/><Relationship Id="rId7" Type="http://schemas.openxmlformats.org/officeDocument/2006/relationships/image" Target="../media/image10.wmf"/><Relationship Id="rId6" Type="http://schemas.openxmlformats.org/officeDocument/2006/relationships/oleObject" Target="../embeddings/oleObject9.bin"/><Relationship Id="rId5" Type="http://schemas.openxmlformats.org/officeDocument/2006/relationships/tags" Target="../tags/tag1.xml"/><Relationship Id="rId4" Type="http://schemas.openxmlformats.org/officeDocument/2006/relationships/image" Target="../media/image9.wmf"/><Relationship Id="rId3" Type="http://schemas.openxmlformats.org/officeDocument/2006/relationships/oleObject" Target="../embeddings/oleObject8.bin"/><Relationship Id="rId2" Type="http://schemas.openxmlformats.org/officeDocument/2006/relationships/image" Target="../media/image8.wmf"/><Relationship Id="rId1"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1039495" y="1344295"/>
            <a:ext cx="9827260" cy="1882140"/>
          </a:xfrm>
        </p:spPr>
        <p:txBody>
          <a:bodyPr rtlCol="0" anchor="ctr">
            <a:normAutofit/>
          </a:bodyPr>
          <a:lstStyle/>
          <a:p>
            <a:pPr algn="ctr">
              <a:lnSpc>
                <a:spcPct val="150000"/>
              </a:lnSpc>
            </a:pPr>
            <a:r>
              <a:rPr lang="en-US" altLang="zh-CN" sz="3600" b="1" dirty="0">
                <a:solidFill>
                  <a:schemeClr val="accent6">
                    <a:lumMod val="50000"/>
                  </a:schemeClr>
                </a:solidFill>
                <a:uFillTx/>
              </a:rPr>
              <a:t>  </a:t>
            </a:r>
            <a:r>
              <a:rPr b="1" dirty="0">
                <a:solidFill>
                  <a:schemeClr val="accent6">
                    <a:lumMod val="50000"/>
                  </a:schemeClr>
                </a:solidFill>
                <a:uFillTx/>
              </a:rPr>
              <a:t>波浪能最大输出功率设计</a:t>
            </a:r>
            <a:r>
              <a:rPr lang="zh-CN" sz="6000" b="1" dirty="0">
                <a:solidFill>
                  <a:schemeClr val="accent6">
                    <a:lumMod val="50000"/>
                  </a:schemeClr>
                </a:solidFill>
                <a:uFillTx/>
              </a:rPr>
              <a:t> </a:t>
            </a:r>
            <a:r>
              <a:rPr lang="zh-CN" sz="3600" b="1" dirty="0">
                <a:solidFill>
                  <a:schemeClr val="accent6">
                    <a:lumMod val="50000"/>
                  </a:schemeClr>
                </a:solidFill>
                <a:uFillTx/>
              </a:rPr>
              <a:t>              </a:t>
            </a:r>
            <a:endParaRPr lang="zh-CN" altLang="en-US" sz="2800" b="1" dirty="0">
              <a:solidFill>
                <a:schemeClr val="accent6">
                  <a:lumMod val="50000"/>
                </a:schemeClr>
              </a:solidFill>
              <a:uFillTx/>
            </a:endParaRPr>
          </a:p>
        </p:txBody>
      </p:sp>
      <p:sp>
        <p:nvSpPr>
          <p:cNvPr id="2" name="文本框 1"/>
          <p:cNvSpPr txBox="1"/>
          <p:nvPr/>
        </p:nvSpPr>
        <p:spPr>
          <a:xfrm>
            <a:off x="4168775" y="4199890"/>
            <a:ext cx="7198360" cy="52197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endParaRPr lang="zh-CN" altLang="en-US" sz="2800" b="1" cap="all" dirty="0">
              <a:solidFill>
                <a:schemeClr val="accent6">
                  <a:lumMod val="50000"/>
                </a:schemeClr>
              </a:solidFill>
              <a:effectLst/>
              <a:uFillTx/>
              <a:latin typeface="微软雅黑" panose="020B0503020204020204" pitchFamily="34" charset="-122"/>
              <a:ea typeface="微软雅黑" panose="020B0503020204020204" pitchFamily="34" charset="-122"/>
              <a:cs typeface="+mj-cs"/>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第一问结果图</a:t>
            </a:r>
            <a:endParaRPr lang="zh-CN" altLang="en-US" sz="4000">
              <a:solidFill>
                <a:schemeClr val="bg1"/>
              </a:solidFill>
              <a:latin typeface="宋体" panose="02010600030101010101" pitchFamily="2" charset="-122"/>
              <a:ea typeface="宋体" panose="02010600030101010101" pitchFamily="2" charset="-122"/>
            </a:endParaRPr>
          </a:p>
        </p:txBody>
      </p:sp>
      <p:sp>
        <p:nvSpPr>
          <p:cNvPr id="19" name="文本框 18"/>
          <p:cNvSpPr txBox="1"/>
          <p:nvPr/>
        </p:nvSpPr>
        <p:spPr>
          <a:xfrm>
            <a:off x="7696835" y="2420620"/>
            <a:ext cx="1750060" cy="70675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线性阻尼系数为常量</a:t>
            </a:r>
            <a:endParaRPr lang="zh-CN" altLang="en-US" sz="200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505460" y="1252855"/>
            <a:ext cx="5770245" cy="4330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第一问结果图</a:t>
            </a:r>
            <a:endParaRPr lang="zh-CN" altLang="en-US" sz="4000">
              <a:solidFill>
                <a:schemeClr val="bg1"/>
              </a:solidFill>
              <a:latin typeface="宋体" panose="02010600030101010101" pitchFamily="2" charset="-122"/>
              <a:ea typeface="宋体" panose="02010600030101010101" pitchFamily="2" charset="-122"/>
            </a:endParaRPr>
          </a:p>
        </p:txBody>
      </p:sp>
      <p:sp>
        <p:nvSpPr>
          <p:cNvPr id="19" name="文本框 18"/>
          <p:cNvSpPr txBox="1"/>
          <p:nvPr/>
        </p:nvSpPr>
        <p:spPr>
          <a:xfrm>
            <a:off x="7696835" y="2420620"/>
            <a:ext cx="1750060" cy="163004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线性阻尼系数与相对速度的绝对值的平方根成正比的情形</a:t>
            </a:r>
            <a:endParaRPr lang="zh-CN" altLang="en-US" sz="2000">
              <a:latin typeface="宋体" panose="02010600030101010101" pitchFamily="2" charset="-122"/>
              <a:ea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427990" y="1244600"/>
            <a:ext cx="5829935" cy="4374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第一问结果图</a:t>
            </a:r>
            <a:endParaRPr lang="zh-CN" altLang="en-US" sz="4000">
              <a:solidFill>
                <a:schemeClr val="bg1"/>
              </a:solidFill>
              <a:latin typeface="宋体" panose="02010600030101010101" pitchFamily="2" charset="-122"/>
              <a:ea typeface="宋体" panose="02010600030101010101" pitchFamily="2" charset="-122"/>
            </a:endParaRPr>
          </a:p>
        </p:txBody>
      </p:sp>
      <p:sp>
        <p:nvSpPr>
          <p:cNvPr id="19" name="文本框 18"/>
          <p:cNvSpPr txBox="1"/>
          <p:nvPr/>
        </p:nvSpPr>
        <p:spPr>
          <a:xfrm>
            <a:off x="7696835" y="2420620"/>
            <a:ext cx="1750060" cy="101473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两种阻尼情况下位移与速度的差别</a:t>
            </a:r>
            <a:endParaRPr lang="zh-CN" altLang="en-US" sz="200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706755" y="1352550"/>
            <a:ext cx="5534025" cy="4152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第一问结果</a:t>
            </a:r>
            <a:endParaRPr lang="zh-CN" altLang="en-US" sz="4000">
              <a:solidFill>
                <a:schemeClr val="bg1"/>
              </a:solidFill>
              <a:latin typeface="宋体" panose="02010600030101010101" pitchFamily="2" charset="-122"/>
              <a:ea typeface="宋体" panose="02010600030101010101" pitchFamily="2" charset="-122"/>
            </a:endParaRPr>
          </a:p>
        </p:txBody>
      </p:sp>
      <p:graphicFrame>
        <p:nvGraphicFramePr>
          <p:cNvPr id="3" name="表格 2"/>
          <p:cNvGraphicFramePr/>
          <p:nvPr>
            <p:custDataLst>
              <p:tags r:id="rId1"/>
            </p:custDataLst>
          </p:nvPr>
        </p:nvGraphicFramePr>
        <p:xfrm>
          <a:off x="1279525" y="1984375"/>
          <a:ext cx="9109075" cy="2752725"/>
        </p:xfrm>
        <a:graphic>
          <a:graphicData uri="http://schemas.openxmlformats.org/drawingml/2006/table">
            <a:tbl>
              <a:tblPr firstRow="1" bandRow="1">
                <a:tableStyleId>{5C22544A-7EE6-4342-B048-85BDC9FD1C3A}</a:tableStyleId>
              </a:tblPr>
              <a:tblGrid>
                <a:gridCol w="1549400"/>
                <a:gridCol w="1511935"/>
                <a:gridCol w="1511935"/>
                <a:gridCol w="1511935"/>
                <a:gridCol w="1511935"/>
                <a:gridCol w="1511935"/>
              </a:tblGrid>
              <a:tr h="550545">
                <a:tc>
                  <a:txBody>
                    <a:bodyPr/>
                    <a:lstStyle/>
                    <a:p>
                      <a:pPr algn="ctr">
                        <a:buNone/>
                      </a:pPr>
                      <a:r>
                        <a:rPr lang="zh-CN" altLang="en-US" sz="2000">
                          <a:latin typeface="宋体" panose="02010600030101010101" pitchFamily="2" charset="-122"/>
                          <a:ea typeface="宋体" panose="02010600030101010101" pitchFamily="2" charset="-122"/>
                        </a:rPr>
                        <a:t>时间</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10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20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40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60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100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浮子位移</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-0.2076</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-0.6163</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0.2648</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-0.3272</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-0.0857</a:t>
                      </a:r>
                      <a:endParaRPr lang="en-US" altLang="zh-CN"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浮子速度</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-0.6701</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-0.2787</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0.2815</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-0.5086</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-0.6172</a:t>
                      </a:r>
                      <a:endParaRPr lang="en-US" altLang="zh-CN"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振子位移</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-0.2372</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-0.6672</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0.2760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-0.3505</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-0.0914</a:t>
                      </a:r>
                      <a:endParaRPr lang="en-US" altLang="zh-CN"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振子速度</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-0.7134</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-0.2990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0.2969</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-0.5431</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-0.6579</a:t>
                      </a:r>
                      <a:endParaRPr lang="en-US" altLang="zh-CN" sz="2000">
                        <a:latin typeface="宋体" panose="02010600030101010101" pitchFamily="2" charset="-122"/>
                        <a:ea typeface="宋体" panose="02010600030101010101" pitchFamily="2" charset="-122"/>
                      </a:endParaRPr>
                    </a:p>
                  </a:txBody>
                  <a:tcPr anchor="ctr"/>
                </a:tc>
              </a:tr>
            </a:tbl>
          </a:graphicData>
        </a:graphic>
      </p:graphicFrame>
      <p:sp>
        <p:nvSpPr>
          <p:cNvPr id="4" name="文本框 3"/>
          <p:cNvSpPr txBox="1"/>
          <p:nvPr/>
        </p:nvSpPr>
        <p:spPr>
          <a:xfrm>
            <a:off x="3784600" y="1520825"/>
            <a:ext cx="316484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阻尼系数为常数的情形</a:t>
            </a:r>
            <a:endParaRPr lang="zh-CN" altLang="en-US" sz="2000">
              <a:latin typeface="宋体" panose="02010600030101010101" pitchFamily="2" charset="-122"/>
              <a:ea typeface="宋体" panose="02010600030101010101" pitchFamily="2" charset="-122"/>
            </a:endParaRPr>
          </a:p>
        </p:txBody>
      </p:sp>
      <p:sp>
        <p:nvSpPr>
          <p:cNvPr id="5" name="文本框 4"/>
          <p:cNvSpPr txBox="1"/>
          <p:nvPr/>
        </p:nvSpPr>
        <p:spPr>
          <a:xfrm>
            <a:off x="1279525" y="5011420"/>
            <a:ext cx="722820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注：位移均指离开各自平衡位置的位移</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第一问结果</a:t>
            </a:r>
            <a:endParaRPr lang="zh-CN" altLang="en-US" sz="4000">
              <a:solidFill>
                <a:schemeClr val="bg1"/>
              </a:solidFill>
              <a:latin typeface="宋体" panose="02010600030101010101" pitchFamily="2" charset="-122"/>
              <a:ea typeface="宋体" panose="02010600030101010101" pitchFamily="2" charset="-122"/>
            </a:endParaRPr>
          </a:p>
        </p:txBody>
      </p:sp>
      <p:graphicFrame>
        <p:nvGraphicFramePr>
          <p:cNvPr id="3" name="表格 2"/>
          <p:cNvGraphicFramePr/>
          <p:nvPr>
            <p:custDataLst>
              <p:tags r:id="rId1"/>
            </p:custDataLst>
          </p:nvPr>
        </p:nvGraphicFramePr>
        <p:xfrm>
          <a:off x="1279525" y="1984375"/>
          <a:ext cx="9109075" cy="2752725"/>
        </p:xfrm>
        <a:graphic>
          <a:graphicData uri="http://schemas.openxmlformats.org/drawingml/2006/table">
            <a:tbl>
              <a:tblPr firstRow="1" bandRow="1">
                <a:tableStyleId>{5C22544A-7EE6-4342-B048-85BDC9FD1C3A}</a:tableStyleId>
              </a:tblPr>
              <a:tblGrid>
                <a:gridCol w="1549400"/>
                <a:gridCol w="1511935"/>
                <a:gridCol w="1511935"/>
                <a:gridCol w="1511935"/>
                <a:gridCol w="1511935"/>
                <a:gridCol w="1511935"/>
              </a:tblGrid>
              <a:tr h="550545">
                <a:tc>
                  <a:txBody>
                    <a:bodyPr/>
                    <a:lstStyle/>
                    <a:p>
                      <a:pPr algn="ctr">
                        <a:buNone/>
                      </a:pPr>
                      <a:r>
                        <a:rPr lang="zh-CN" altLang="en-US" sz="2000">
                          <a:latin typeface="宋体" panose="02010600030101010101" pitchFamily="2" charset="-122"/>
                          <a:ea typeface="宋体" panose="02010600030101010101" pitchFamily="2" charset="-122"/>
                        </a:rPr>
                        <a:t>时间</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10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20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40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60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100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浮子位移</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-0.2026</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-0.6103</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-0.2699</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-0.3235</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-0.0843</a:t>
                      </a:r>
                      <a:endParaRPr lang="en-US" altLang="zh-CN"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浮子速度</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-0.6670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-0.2760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0.2854</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-0.5052</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-0.6152</a:t>
                      </a:r>
                      <a:endParaRPr lang="en-US" altLang="zh-CN"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振子位移</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-0.2310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-0.6600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-0.2815</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-0.3455</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-0.0891</a:t>
                      </a:r>
                      <a:endParaRPr lang="en-US" altLang="zh-CN"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振子速度</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-0.7160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-0.3006</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0.3012</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-0.5407</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-0.6560</a:t>
                      </a:r>
                      <a:endParaRPr lang="en-US" altLang="zh-CN" sz="2000">
                        <a:latin typeface="宋体" panose="02010600030101010101" pitchFamily="2" charset="-122"/>
                        <a:ea typeface="宋体" panose="02010600030101010101" pitchFamily="2" charset="-122"/>
                      </a:endParaRPr>
                    </a:p>
                  </a:txBody>
                  <a:tcPr anchor="ctr"/>
                </a:tc>
              </a:tr>
            </a:tbl>
          </a:graphicData>
        </a:graphic>
      </p:graphicFrame>
      <p:sp>
        <p:nvSpPr>
          <p:cNvPr id="4" name="文本框 3"/>
          <p:cNvSpPr txBox="1"/>
          <p:nvPr/>
        </p:nvSpPr>
        <p:spPr>
          <a:xfrm>
            <a:off x="3305810" y="1501775"/>
            <a:ext cx="505714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阻尼系数为相对速度绝对值的平方根的情形</a:t>
            </a:r>
            <a:endParaRPr lang="zh-CN" altLang="en-US" sz="2000">
              <a:latin typeface="宋体" panose="02010600030101010101" pitchFamily="2" charset="-122"/>
              <a:ea typeface="宋体" panose="02010600030101010101" pitchFamily="2" charset="-122"/>
            </a:endParaRPr>
          </a:p>
        </p:txBody>
      </p:sp>
      <p:sp>
        <p:nvSpPr>
          <p:cNvPr id="5" name="文本框 4"/>
          <p:cNvSpPr txBox="1"/>
          <p:nvPr/>
        </p:nvSpPr>
        <p:spPr>
          <a:xfrm>
            <a:off x="1279525" y="5011420"/>
            <a:ext cx="722820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注：位移均指离开各自平衡位置的位移</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第二问优化问题</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346075" y="1322705"/>
            <a:ext cx="99326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线性阻尼系数变化对解的稳定行的影响：</a:t>
            </a:r>
            <a:endParaRPr lang="zh-CN" altLang="en-US" sz="2000">
              <a:latin typeface="宋体" panose="02010600030101010101" pitchFamily="2" charset="-122"/>
              <a:ea typeface="宋体" panose="02010600030101010101" pitchFamily="2" charset="-122"/>
            </a:endParaRPr>
          </a:p>
        </p:txBody>
      </p:sp>
      <p:sp>
        <p:nvSpPr>
          <p:cNvPr id="3" name="文本框 2"/>
          <p:cNvSpPr txBox="1"/>
          <p:nvPr/>
        </p:nvSpPr>
        <p:spPr>
          <a:xfrm>
            <a:off x="327025" y="1864995"/>
            <a:ext cx="99326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在两种阻尼情况下，通过调节阻尼系数，可以发现，随着阻尼系数的增大，系统更快地</a:t>
            </a:r>
            <a:endParaRPr lang="zh-CN" altLang="en-US" sz="2000">
              <a:latin typeface="宋体" panose="02010600030101010101" pitchFamily="2" charset="-122"/>
              <a:ea typeface="宋体" panose="02010600030101010101" pitchFamily="2" charset="-122"/>
            </a:endParaRPr>
          </a:p>
        </p:txBody>
      </p:sp>
      <p:sp>
        <p:nvSpPr>
          <p:cNvPr id="4" name="文本框 3"/>
          <p:cNvSpPr txBox="1"/>
          <p:nvPr/>
        </p:nvSpPr>
        <p:spPr>
          <a:xfrm>
            <a:off x="346075" y="2315845"/>
            <a:ext cx="99326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进入稳定的周期运动情形。因此可由后</a:t>
            </a:r>
            <a:r>
              <a:rPr lang="en-US" altLang="zh-CN" sz="2000">
                <a:latin typeface="宋体" panose="02010600030101010101" pitchFamily="2" charset="-122"/>
                <a:ea typeface="宋体" panose="02010600030101010101" pitchFamily="2" charset="-122"/>
              </a:rPr>
              <a:t>10</a:t>
            </a:r>
            <a:r>
              <a:rPr lang="zh-CN" altLang="en-US" sz="2000">
                <a:latin typeface="宋体" panose="02010600030101010101" pitchFamily="2" charset="-122"/>
                <a:ea typeface="宋体" panose="02010600030101010101" pitchFamily="2" charset="-122"/>
              </a:rPr>
              <a:t>个周期的时间段来求</a:t>
            </a:r>
            <a:r>
              <a:rPr lang="en-US" altLang="zh-CN" sz="2000">
                <a:latin typeface="宋体" panose="02010600030101010101" pitchFamily="2" charset="-122"/>
                <a:ea typeface="宋体" panose="02010600030101010101" pitchFamily="2" charset="-122"/>
              </a:rPr>
              <a:t>PTO</a:t>
            </a:r>
            <a:r>
              <a:rPr lang="zh-CN" altLang="en-US" sz="2000">
                <a:latin typeface="宋体" panose="02010600030101010101" pitchFamily="2" charset="-122"/>
                <a:ea typeface="宋体" panose="02010600030101010101" pitchFamily="2" charset="-122"/>
              </a:rPr>
              <a:t>系统的平均输出功率</a:t>
            </a:r>
            <a:endParaRPr lang="zh-CN" altLang="en-US" sz="2000">
              <a:latin typeface="宋体" panose="02010600030101010101" pitchFamily="2" charset="-122"/>
              <a:ea typeface="宋体" panose="02010600030101010101" pitchFamily="2" charset="-122"/>
            </a:endParaRPr>
          </a:p>
        </p:txBody>
      </p:sp>
      <p:sp>
        <p:nvSpPr>
          <p:cNvPr id="6" name="文本框 5"/>
          <p:cNvSpPr txBox="1"/>
          <p:nvPr/>
        </p:nvSpPr>
        <p:spPr>
          <a:xfrm>
            <a:off x="327025" y="2766695"/>
            <a:ext cx="523176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T</a:t>
            </a:r>
            <a:r>
              <a:rPr lang="zh-CN" altLang="en-US" sz="2000">
                <a:latin typeface="宋体" panose="02010600030101010101" pitchFamily="2" charset="-122"/>
                <a:ea typeface="宋体" panose="02010600030101010101" pitchFamily="2" charset="-122"/>
              </a:rPr>
              <a:t>：波浪的周期</a:t>
            </a:r>
            <a:endParaRPr lang="zh-CN" altLang="en-US" sz="2000">
              <a:latin typeface="宋体" panose="02010600030101010101" pitchFamily="2" charset="-122"/>
              <a:ea typeface="宋体" panose="02010600030101010101" pitchFamily="2" charset="-122"/>
            </a:endParaRPr>
          </a:p>
        </p:txBody>
      </p:sp>
      <p:graphicFrame>
        <p:nvGraphicFramePr>
          <p:cNvPr id="7" name="对象 6">
            <a:hlinkClick r:id="" action="ppaction://ole?verb=0"/>
          </p:cNvPr>
          <p:cNvGraphicFramePr>
            <a:graphicFrameLocks noChangeAspect="1"/>
          </p:cNvGraphicFramePr>
          <p:nvPr/>
        </p:nvGraphicFramePr>
        <p:xfrm>
          <a:off x="2480310" y="2757170"/>
          <a:ext cx="1049655" cy="621665"/>
        </p:xfrm>
        <a:graphic>
          <a:graphicData uri="http://schemas.openxmlformats.org/presentationml/2006/ole">
            <mc:AlternateContent xmlns:mc="http://schemas.openxmlformats.org/markup-compatibility/2006">
              <mc:Choice xmlns:v="urn:schemas-microsoft-com:vml" Requires="v">
                <p:oleObj spid="_x0000_s5141" name="" r:id="rId1" imgW="495300" imgH="393700" progId="Equation.KSEE3">
                  <p:embed/>
                </p:oleObj>
              </mc:Choice>
              <mc:Fallback>
                <p:oleObj name="" r:id="rId1" imgW="495300" imgH="393700" progId="Equation.KSEE3">
                  <p:embed/>
                  <p:pic>
                    <p:nvPicPr>
                      <p:cNvPr id="0" name="图片 1024"/>
                      <p:cNvPicPr/>
                      <p:nvPr/>
                    </p:nvPicPr>
                    <p:blipFill>
                      <a:blip r:embed="rId2"/>
                      <a:stretch>
                        <a:fillRect/>
                      </a:stretch>
                    </p:blipFill>
                    <p:spPr>
                      <a:xfrm>
                        <a:off x="2480310" y="2757170"/>
                        <a:ext cx="1049655" cy="621665"/>
                      </a:xfrm>
                      <a:prstGeom prst="rect">
                        <a:avLst/>
                      </a:prstGeom>
                    </p:spPr>
                  </p:pic>
                </p:oleObj>
              </mc:Fallback>
            </mc:AlternateContent>
          </a:graphicData>
        </a:graphic>
      </p:graphicFrame>
      <p:sp>
        <p:nvSpPr>
          <p:cNvPr id="10" name="文本框 9"/>
          <p:cNvSpPr txBox="1"/>
          <p:nvPr/>
        </p:nvSpPr>
        <p:spPr>
          <a:xfrm>
            <a:off x="327025" y="3422015"/>
            <a:ext cx="96786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则</a:t>
            </a:r>
            <a:r>
              <a:rPr lang="en-US" altLang="zh-CN" sz="2000">
                <a:latin typeface="宋体" panose="02010600030101010101" pitchFamily="2" charset="-122"/>
                <a:ea typeface="宋体" panose="02010600030101010101" pitchFamily="2" charset="-122"/>
              </a:rPr>
              <a:t>PTO</a:t>
            </a:r>
            <a:r>
              <a:rPr lang="zh-CN" altLang="en-US" sz="2000">
                <a:latin typeface="宋体" panose="02010600030101010101" pitchFamily="2" charset="-122"/>
                <a:ea typeface="宋体" panose="02010600030101010101" pitchFamily="2" charset="-122"/>
              </a:rPr>
              <a:t>的平均功率为（优化函数）</a:t>
            </a: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阻尼做功：微元法</a:t>
            </a:r>
            <a:endParaRPr lang="zh-CN" altLang="en-US" sz="2000">
              <a:latin typeface="宋体" panose="02010600030101010101" pitchFamily="2" charset="-122"/>
              <a:ea typeface="宋体" panose="02010600030101010101" pitchFamily="2" charset="-122"/>
            </a:endParaRPr>
          </a:p>
        </p:txBody>
      </p:sp>
      <p:graphicFrame>
        <p:nvGraphicFramePr>
          <p:cNvPr id="11" name="对象 10">
            <a:hlinkClick r:id="" action="ppaction://ole?verb=0"/>
          </p:cNvPr>
          <p:cNvGraphicFramePr>
            <a:graphicFrameLocks noChangeAspect="1"/>
          </p:cNvGraphicFramePr>
          <p:nvPr/>
        </p:nvGraphicFramePr>
        <p:xfrm>
          <a:off x="1390015" y="4077335"/>
          <a:ext cx="2767965" cy="850900"/>
        </p:xfrm>
        <a:graphic>
          <a:graphicData uri="http://schemas.openxmlformats.org/presentationml/2006/ole">
            <mc:AlternateContent xmlns:mc="http://schemas.openxmlformats.org/markup-compatibility/2006">
              <mc:Choice xmlns:v="urn:schemas-microsoft-com:vml" Requires="v">
                <p:oleObj spid="_x0000_s5142" name="" r:id="rId3" imgW="1473200" imgH="508000" progId="Equation.KSEE3">
                  <p:embed/>
                </p:oleObj>
              </mc:Choice>
              <mc:Fallback>
                <p:oleObj name="" r:id="rId3" imgW="1473200" imgH="508000" progId="Equation.KSEE3">
                  <p:embed/>
                  <p:pic>
                    <p:nvPicPr>
                      <p:cNvPr id="0" name="图片 1024"/>
                      <p:cNvPicPr/>
                      <p:nvPr/>
                    </p:nvPicPr>
                    <p:blipFill>
                      <a:blip r:embed="rId4"/>
                      <a:stretch>
                        <a:fillRect/>
                      </a:stretch>
                    </p:blipFill>
                    <p:spPr>
                      <a:xfrm>
                        <a:off x="1390015" y="4077335"/>
                        <a:ext cx="2767965" cy="850900"/>
                      </a:xfrm>
                      <a:prstGeom prst="rect">
                        <a:avLst/>
                      </a:prstGeom>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5444173" y="4105275"/>
          <a:ext cx="2893060" cy="850900"/>
        </p:xfrm>
        <a:graphic>
          <a:graphicData uri="http://schemas.openxmlformats.org/presentationml/2006/ole">
            <mc:AlternateContent xmlns:mc="http://schemas.openxmlformats.org/markup-compatibility/2006">
              <mc:Choice xmlns:v="urn:schemas-microsoft-com:vml" Requires="v">
                <p:oleObj spid="_x0000_s5143" name="" r:id="rId5" imgW="1816100" imgH="508000" progId="Equation.KSEE3">
                  <p:embed/>
                </p:oleObj>
              </mc:Choice>
              <mc:Fallback>
                <p:oleObj name="" r:id="rId5" imgW="1816100" imgH="508000" progId="Equation.KSEE3">
                  <p:embed/>
                  <p:pic>
                    <p:nvPicPr>
                      <p:cNvPr id="0" name="图片 1024"/>
                      <p:cNvPicPr/>
                      <p:nvPr/>
                    </p:nvPicPr>
                    <p:blipFill>
                      <a:blip r:embed="rId6"/>
                      <a:stretch>
                        <a:fillRect/>
                      </a:stretch>
                    </p:blipFill>
                    <p:spPr>
                      <a:xfrm>
                        <a:off x="5444173" y="4105275"/>
                        <a:ext cx="2893060" cy="850900"/>
                      </a:xfrm>
                      <a:prstGeom prst="rect">
                        <a:avLst/>
                      </a:prstGeom>
                    </p:spPr>
                  </p:pic>
                </p:oleObj>
              </mc:Fallback>
            </mc:AlternateContent>
          </a:graphicData>
        </a:graphic>
      </p:graphicFrame>
      <p:sp>
        <p:nvSpPr>
          <p:cNvPr id="16" name="文本框 15"/>
          <p:cNvSpPr txBox="1"/>
          <p:nvPr/>
        </p:nvSpPr>
        <p:spPr>
          <a:xfrm>
            <a:off x="4514215" y="4318635"/>
            <a:ext cx="84328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或</a:t>
            </a:r>
            <a:endParaRPr lang="zh-CN" altLang="en-US" sz="2000">
              <a:latin typeface="宋体" panose="02010600030101010101" pitchFamily="2" charset="-122"/>
              <a:ea typeface="宋体" panose="02010600030101010101" pitchFamily="2" charset="-122"/>
            </a:endParaRPr>
          </a:p>
        </p:txBody>
      </p:sp>
      <p:graphicFrame>
        <p:nvGraphicFramePr>
          <p:cNvPr id="5" name="对象 4">
            <a:hlinkClick r:id="" action="ppaction://ole?verb=0"/>
          </p:cNvPr>
          <p:cNvGraphicFramePr>
            <a:graphicFrameLocks noChangeAspect="1"/>
          </p:cNvGraphicFramePr>
          <p:nvPr/>
        </p:nvGraphicFramePr>
        <p:xfrm>
          <a:off x="6776403" y="3422015"/>
          <a:ext cx="2814955" cy="361315"/>
        </p:xfrm>
        <a:graphic>
          <a:graphicData uri="http://schemas.openxmlformats.org/presentationml/2006/ole">
            <mc:AlternateContent xmlns:mc="http://schemas.openxmlformats.org/markup-compatibility/2006">
              <mc:Choice xmlns:v="urn:schemas-microsoft-com:vml" Requires="v">
                <p:oleObj spid="_x0000_s5144" name="" r:id="rId7" imgW="1651000" imgH="228600" progId="Equation.KSEE3">
                  <p:embed/>
                </p:oleObj>
              </mc:Choice>
              <mc:Fallback>
                <p:oleObj name="" r:id="rId7" imgW="1651000" imgH="228600" progId="Equation.KSEE3">
                  <p:embed/>
                  <p:pic>
                    <p:nvPicPr>
                      <p:cNvPr id="0" name="图片 1024"/>
                      <p:cNvPicPr/>
                      <p:nvPr/>
                    </p:nvPicPr>
                    <p:blipFill>
                      <a:blip r:embed="rId8"/>
                      <a:stretch>
                        <a:fillRect/>
                      </a:stretch>
                    </p:blipFill>
                    <p:spPr>
                      <a:xfrm>
                        <a:off x="6776403" y="3422015"/>
                        <a:ext cx="2814955" cy="361315"/>
                      </a:xfrm>
                      <a:prstGeom prst="rect">
                        <a:avLst/>
                      </a:prstGeom>
                    </p:spPr>
                  </p:pic>
                </p:oleObj>
              </mc:Fallback>
            </mc:AlternateContent>
          </a:graphicData>
        </a:graphic>
      </p:graphicFrame>
      <p:sp>
        <p:nvSpPr>
          <p:cNvPr id="17" name="文本框 16"/>
          <p:cNvSpPr txBox="1"/>
          <p:nvPr/>
        </p:nvSpPr>
        <p:spPr>
          <a:xfrm>
            <a:off x="11012170" y="4329430"/>
            <a:ext cx="309880" cy="368300"/>
          </a:xfrm>
          <a:prstGeom prst="rect">
            <a:avLst/>
          </a:prstGeom>
          <a:noFill/>
        </p:spPr>
        <p:txBody>
          <a:bodyPr wrap="none" rtlCol="0">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第二问优化问题</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346075" y="1322705"/>
            <a:ext cx="99326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则优化问题为：</a:t>
            </a:r>
            <a:endParaRPr lang="zh-CN" altLang="en-US" sz="2000">
              <a:latin typeface="宋体" panose="02010600030101010101" pitchFamily="2" charset="-122"/>
              <a:ea typeface="宋体" panose="02010600030101010101" pitchFamily="2" charset="-122"/>
            </a:endParaRPr>
          </a:p>
        </p:txBody>
      </p:sp>
      <p:sp>
        <p:nvSpPr>
          <p:cNvPr id="16" name="文本框 15"/>
          <p:cNvSpPr txBox="1"/>
          <p:nvPr/>
        </p:nvSpPr>
        <p:spPr>
          <a:xfrm>
            <a:off x="346075" y="2889885"/>
            <a:ext cx="84328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或</a:t>
            </a:r>
            <a:endParaRPr lang="zh-CN" altLang="en-US" sz="2000">
              <a:latin typeface="宋体" panose="02010600030101010101" pitchFamily="2" charset="-122"/>
              <a:ea typeface="宋体" panose="02010600030101010101" pitchFamily="2" charset="-122"/>
            </a:endParaRPr>
          </a:p>
        </p:txBody>
      </p:sp>
      <p:graphicFrame>
        <p:nvGraphicFramePr>
          <p:cNvPr id="5" name="对象 4">
            <a:hlinkClick r:id="" action="ppaction://ole?verb=0"/>
          </p:cNvPr>
          <p:cNvGraphicFramePr>
            <a:graphicFrameLocks noChangeAspect="1"/>
          </p:cNvGraphicFramePr>
          <p:nvPr/>
        </p:nvGraphicFramePr>
        <p:xfrm>
          <a:off x="2381568" y="1718628"/>
          <a:ext cx="5403850" cy="1174115"/>
        </p:xfrm>
        <a:graphic>
          <a:graphicData uri="http://schemas.openxmlformats.org/presentationml/2006/ole">
            <mc:AlternateContent xmlns:mc="http://schemas.openxmlformats.org/markup-compatibility/2006">
              <mc:Choice xmlns:v="urn:schemas-microsoft-com:vml" Requires="v">
                <p:oleObj spid="_x0000_s6155" name="" r:id="rId1" imgW="2476500" imgH="533400" progId="Equation.KSEE3">
                  <p:embed/>
                </p:oleObj>
              </mc:Choice>
              <mc:Fallback>
                <p:oleObj name="" r:id="rId1" imgW="2476500" imgH="533400" progId="Equation.KSEE3">
                  <p:embed/>
                  <p:pic>
                    <p:nvPicPr>
                      <p:cNvPr id="0" name="图片 1024"/>
                      <p:cNvPicPr/>
                      <p:nvPr/>
                    </p:nvPicPr>
                    <p:blipFill>
                      <a:blip r:embed="rId2"/>
                      <a:stretch>
                        <a:fillRect/>
                      </a:stretch>
                    </p:blipFill>
                    <p:spPr>
                      <a:xfrm>
                        <a:off x="2381568" y="1718628"/>
                        <a:ext cx="5403850" cy="1174115"/>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2339658" y="3504565"/>
          <a:ext cx="6319520" cy="1363980"/>
        </p:xfrm>
        <a:graphic>
          <a:graphicData uri="http://schemas.openxmlformats.org/presentationml/2006/ole">
            <mc:AlternateContent xmlns:mc="http://schemas.openxmlformats.org/markup-compatibility/2006">
              <mc:Choice xmlns:v="urn:schemas-microsoft-com:vml" Requires="v">
                <p:oleObj spid="_x0000_s6156" name="" r:id="rId3" imgW="2895600" imgH="622300" progId="Equation.KSEE3">
                  <p:embed/>
                </p:oleObj>
              </mc:Choice>
              <mc:Fallback>
                <p:oleObj name="" r:id="rId3" imgW="2895600" imgH="622300" progId="Equation.KSEE3">
                  <p:embed/>
                  <p:pic>
                    <p:nvPicPr>
                      <p:cNvPr id="0" name="图片 1024"/>
                      <p:cNvPicPr/>
                      <p:nvPr/>
                    </p:nvPicPr>
                    <p:blipFill>
                      <a:blip r:embed="rId4"/>
                      <a:stretch>
                        <a:fillRect/>
                      </a:stretch>
                    </p:blipFill>
                    <p:spPr>
                      <a:xfrm>
                        <a:off x="2339658" y="3504565"/>
                        <a:ext cx="6319520" cy="136398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第二问优化问题</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346075" y="1313180"/>
            <a:ext cx="561022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第一个优化是单变量优化，可由</a:t>
            </a:r>
            <a:r>
              <a:rPr lang="en-US" altLang="zh-CN" sz="2000">
                <a:latin typeface="宋体" panose="02010600030101010101" pitchFamily="2" charset="-122"/>
                <a:ea typeface="宋体" panose="02010600030101010101" pitchFamily="2" charset="-122"/>
              </a:rPr>
              <a:t>fminbnd</a:t>
            </a:r>
            <a:r>
              <a:rPr lang="zh-CN" altLang="en-US" sz="2000">
                <a:latin typeface="宋体" panose="02010600030101010101" pitchFamily="2" charset="-122"/>
                <a:ea typeface="宋体" panose="02010600030101010101" pitchFamily="2" charset="-122"/>
              </a:rPr>
              <a:t>求得。</a:t>
            </a:r>
            <a:endParaRPr lang="zh-CN" altLang="en-US" sz="2000">
              <a:latin typeface="宋体" panose="02010600030101010101" pitchFamily="2" charset="-122"/>
              <a:ea typeface="宋体" panose="02010600030101010101" pitchFamily="2" charset="-122"/>
            </a:endParaRPr>
          </a:p>
        </p:txBody>
      </p:sp>
      <p:graphicFrame>
        <p:nvGraphicFramePr>
          <p:cNvPr id="5" name="对象 4">
            <a:hlinkClick r:id="" action="ppaction://ole?verb=0"/>
          </p:cNvPr>
          <p:cNvGraphicFramePr>
            <a:graphicFrameLocks noChangeAspect="1"/>
          </p:cNvGraphicFramePr>
          <p:nvPr/>
        </p:nvGraphicFramePr>
        <p:xfrm>
          <a:off x="984251" y="2955926"/>
          <a:ext cx="2216785" cy="504190"/>
        </p:xfrm>
        <a:graphic>
          <a:graphicData uri="http://schemas.openxmlformats.org/presentationml/2006/ole">
            <mc:AlternateContent xmlns:mc="http://schemas.openxmlformats.org/markup-compatibility/2006">
              <mc:Choice xmlns:v="urn:schemas-microsoft-com:vml" Requires="v">
                <p:oleObj spid="_x0000_s7179" name="" r:id="rId1" imgW="1016000" imgH="228600" progId="Equation.KSEE3">
                  <p:embed/>
                </p:oleObj>
              </mc:Choice>
              <mc:Fallback>
                <p:oleObj name="" r:id="rId1" imgW="1016000" imgH="228600" progId="Equation.KSEE3">
                  <p:embed/>
                  <p:pic>
                    <p:nvPicPr>
                      <p:cNvPr id="0" name="图片 1024"/>
                      <p:cNvPicPr/>
                      <p:nvPr/>
                    </p:nvPicPr>
                    <p:blipFill>
                      <a:blip r:embed="rId2"/>
                      <a:stretch>
                        <a:fillRect/>
                      </a:stretch>
                    </p:blipFill>
                    <p:spPr>
                      <a:xfrm>
                        <a:off x="984251" y="2955926"/>
                        <a:ext cx="2216785" cy="50419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1011874" y="3801746"/>
          <a:ext cx="1912620" cy="389890"/>
        </p:xfrm>
        <a:graphic>
          <a:graphicData uri="http://schemas.openxmlformats.org/presentationml/2006/ole">
            <mc:AlternateContent xmlns:mc="http://schemas.openxmlformats.org/markup-compatibility/2006">
              <mc:Choice xmlns:v="urn:schemas-microsoft-com:vml" Requires="v">
                <p:oleObj spid="_x0000_s7180" name="" r:id="rId3" imgW="876300" imgH="177165" progId="Equation.KSEE3">
                  <p:embed/>
                </p:oleObj>
              </mc:Choice>
              <mc:Fallback>
                <p:oleObj name="" r:id="rId3" imgW="876300" imgH="177165" progId="Equation.KSEE3">
                  <p:embed/>
                  <p:pic>
                    <p:nvPicPr>
                      <p:cNvPr id="0" name="图片 1024"/>
                      <p:cNvPicPr/>
                      <p:nvPr/>
                    </p:nvPicPr>
                    <p:blipFill>
                      <a:blip r:embed="rId4"/>
                      <a:stretch>
                        <a:fillRect/>
                      </a:stretch>
                    </p:blipFill>
                    <p:spPr>
                      <a:xfrm>
                        <a:off x="1011874" y="3801746"/>
                        <a:ext cx="1912620" cy="389890"/>
                      </a:xfrm>
                      <a:prstGeom prst="rect">
                        <a:avLst/>
                      </a:prstGeom>
                    </p:spPr>
                  </p:pic>
                </p:oleObj>
              </mc:Fallback>
            </mc:AlternateContent>
          </a:graphicData>
        </a:graphic>
      </p:graphicFrame>
      <p:sp>
        <p:nvSpPr>
          <p:cNvPr id="9" name="文本框 8"/>
          <p:cNvSpPr txBox="1"/>
          <p:nvPr/>
        </p:nvSpPr>
        <p:spPr>
          <a:xfrm>
            <a:off x="266065" y="2323465"/>
            <a:ext cx="407606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解得</a:t>
            </a:r>
            <a:endParaRPr lang="zh-CN" altLang="en-US" sz="200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5"/>
          <a:stretch>
            <a:fillRect/>
          </a:stretch>
        </p:blipFill>
        <p:spPr>
          <a:xfrm>
            <a:off x="6327775" y="1313180"/>
            <a:ext cx="5013325" cy="3759835"/>
          </a:xfrm>
          <a:prstGeom prst="rect">
            <a:avLst/>
          </a:prstGeom>
        </p:spPr>
      </p:pic>
      <p:sp>
        <p:nvSpPr>
          <p:cNvPr id="3" name="文本框 2"/>
          <p:cNvSpPr txBox="1"/>
          <p:nvPr>
            <p:custDataLst>
              <p:tags r:id="rId6"/>
            </p:custDataLst>
          </p:nvPr>
        </p:nvSpPr>
        <p:spPr>
          <a:xfrm>
            <a:off x="8406130" y="5073015"/>
            <a:ext cx="73914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图一</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第二问优化问题</a:t>
            </a:r>
            <a:endParaRPr lang="zh-CN" altLang="en-US" sz="4000">
              <a:solidFill>
                <a:schemeClr val="bg1"/>
              </a:solidFill>
              <a:latin typeface="宋体" panose="02010600030101010101" pitchFamily="2" charset="-122"/>
              <a:ea typeface="宋体" panose="02010600030101010101" pitchFamily="2" charset="-122"/>
            </a:endParaRPr>
          </a:p>
        </p:txBody>
      </p:sp>
      <p:sp>
        <p:nvSpPr>
          <p:cNvPr id="9" name="文本框 8"/>
          <p:cNvSpPr txBox="1"/>
          <p:nvPr/>
        </p:nvSpPr>
        <p:spPr>
          <a:xfrm>
            <a:off x="6661785" y="1398270"/>
            <a:ext cx="407606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由图可以看到，平均功率有最大值</a:t>
            </a:r>
            <a:endParaRPr lang="zh-CN" altLang="en-US" sz="2000">
              <a:latin typeface="宋体" panose="02010600030101010101" pitchFamily="2" charset="-122"/>
              <a:ea typeface="宋体" panose="02010600030101010101" pitchFamily="2" charset="-122"/>
            </a:endParaRPr>
          </a:p>
        </p:txBody>
      </p:sp>
      <p:sp>
        <p:nvSpPr>
          <p:cNvPr id="3" name="文本框 2"/>
          <p:cNvSpPr txBox="1"/>
          <p:nvPr/>
        </p:nvSpPr>
        <p:spPr>
          <a:xfrm>
            <a:off x="6719570" y="1797050"/>
            <a:ext cx="468947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大约发生在</a:t>
            </a:r>
            <a:endParaRPr lang="zh-CN" altLang="en-US" sz="2000">
              <a:latin typeface="宋体" panose="02010600030101010101" pitchFamily="2" charset="-122"/>
              <a:ea typeface="宋体" panose="02010600030101010101" pitchFamily="2" charset="-122"/>
            </a:endParaRPr>
          </a:p>
        </p:txBody>
      </p:sp>
      <p:graphicFrame>
        <p:nvGraphicFramePr>
          <p:cNvPr id="4" name="对象 3">
            <a:hlinkClick r:id="" action="ppaction://ole?verb=0"/>
          </p:cNvPr>
          <p:cNvGraphicFramePr>
            <a:graphicFrameLocks noChangeAspect="1"/>
          </p:cNvGraphicFramePr>
          <p:nvPr/>
        </p:nvGraphicFramePr>
        <p:xfrm>
          <a:off x="7025324" y="3456623"/>
          <a:ext cx="4076700" cy="504825"/>
        </p:xfrm>
        <a:graphic>
          <a:graphicData uri="http://schemas.openxmlformats.org/presentationml/2006/ole">
            <mc:AlternateContent xmlns:mc="http://schemas.openxmlformats.org/markup-compatibility/2006">
              <mc:Choice xmlns:v="urn:schemas-microsoft-com:vml" Requires="v">
                <p:oleObj spid="_x0000_s8208" name="" r:id="rId1" imgW="1866900" imgH="228600" progId="Equation.KSEE3">
                  <p:embed/>
                </p:oleObj>
              </mc:Choice>
              <mc:Fallback>
                <p:oleObj name="" r:id="rId1" imgW="1866900" imgH="228600" progId="Equation.KSEE3">
                  <p:embed/>
                  <p:pic>
                    <p:nvPicPr>
                      <p:cNvPr id="0" name="图片 1024"/>
                      <p:cNvPicPr/>
                      <p:nvPr/>
                    </p:nvPicPr>
                    <p:blipFill>
                      <a:blip r:embed="rId2"/>
                      <a:stretch>
                        <a:fillRect/>
                      </a:stretch>
                    </p:blipFill>
                    <p:spPr>
                      <a:xfrm>
                        <a:off x="7025324" y="3456623"/>
                        <a:ext cx="4076700" cy="504825"/>
                      </a:xfrm>
                      <a:prstGeom prst="rect">
                        <a:avLst/>
                      </a:prstGeom>
                    </p:spPr>
                  </p:pic>
                </p:oleObj>
              </mc:Fallback>
            </mc:AlternateContent>
          </a:graphicData>
        </a:graphic>
      </p:graphicFrame>
      <p:sp>
        <p:nvSpPr>
          <p:cNvPr id="7" name="文本框 6"/>
          <p:cNvSpPr txBox="1"/>
          <p:nvPr/>
        </p:nvSpPr>
        <p:spPr>
          <a:xfrm>
            <a:off x="6719570" y="2751455"/>
            <a:ext cx="479806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附近，可由</a:t>
            </a:r>
            <a:r>
              <a:rPr lang="en-US" altLang="zh-CN" sz="2000">
                <a:latin typeface="宋体" panose="02010600030101010101" pitchFamily="2" charset="-122"/>
                <a:ea typeface="宋体" panose="02010600030101010101" pitchFamily="2" charset="-122"/>
                <a:sym typeface="+mn-ea"/>
              </a:rPr>
              <a:t>fmincon</a:t>
            </a:r>
            <a:r>
              <a:rPr lang="zh-CN" altLang="en-US" sz="2000">
                <a:latin typeface="宋体" panose="02010600030101010101" pitchFamily="2" charset="-122"/>
                <a:ea typeface="宋体" panose="02010600030101010101" pitchFamily="2" charset="-122"/>
                <a:sym typeface="+mn-ea"/>
              </a:rPr>
              <a:t>求</a:t>
            </a:r>
            <a:r>
              <a:rPr lang="zh-CN" altLang="en-US" sz="2000">
                <a:latin typeface="宋体" panose="02010600030101010101" pitchFamily="2" charset="-122"/>
                <a:ea typeface="宋体" panose="02010600030101010101" pitchFamily="2" charset="-122"/>
              </a:rPr>
              <a:t>最优的</a:t>
            </a:r>
            <a:r>
              <a:rPr lang="en-US" altLang="zh-CN" sz="2000">
                <a:latin typeface="宋体" panose="02010600030101010101" pitchFamily="2" charset="-122"/>
                <a:ea typeface="宋体" panose="02010600030101010101" pitchFamily="2" charset="-122"/>
              </a:rPr>
              <a:t>α</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β</a:t>
            </a:r>
            <a:endParaRPr lang="en-US" altLang="zh-CN" sz="2000">
              <a:latin typeface="宋体" panose="02010600030101010101" pitchFamily="2" charset="-122"/>
              <a:ea typeface="宋体" panose="02010600030101010101" pitchFamily="2" charset="-122"/>
            </a:endParaRPr>
          </a:p>
        </p:txBody>
      </p:sp>
      <p:graphicFrame>
        <p:nvGraphicFramePr>
          <p:cNvPr id="13" name="对象 12">
            <a:hlinkClick r:id="" action="ppaction://ole?verb=0"/>
          </p:cNvPr>
          <p:cNvGraphicFramePr>
            <a:graphicFrameLocks noChangeAspect="1"/>
          </p:cNvGraphicFramePr>
          <p:nvPr/>
        </p:nvGraphicFramePr>
        <p:xfrm>
          <a:off x="7352349" y="2248853"/>
          <a:ext cx="2857500" cy="448945"/>
        </p:xfrm>
        <a:graphic>
          <a:graphicData uri="http://schemas.openxmlformats.org/presentationml/2006/ole">
            <mc:AlternateContent xmlns:mc="http://schemas.openxmlformats.org/markup-compatibility/2006">
              <mc:Choice xmlns:v="urn:schemas-microsoft-com:vml" Requires="v">
                <p:oleObj spid="_x0000_s8209" name="" r:id="rId3" imgW="1308100" imgH="203200" progId="Equation.KSEE3">
                  <p:embed/>
                </p:oleObj>
              </mc:Choice>
              <mc:Fallback>
                <p:oleObj name="" r:id="rId3" imgW="1308100" imgH="203200" progId="Equation.KSEE3">
                  <p:embed/>
                  <p:pic>
                    <p:nvPicPr>
                      <p:cNvPr id="0" name="图片 1024"/>
                      <p:cNvPicPr/>
                      <p:nvPr/>
                    </p:nvPicPr>
                    <p:blipFill>
                      <a:blip r:embed="rId4"/>
                      <a:stretch>
                        <a:fillRect/>
                      </a:stretch>
                    </p:blipFill>
                    <p:spPr>
                      <a:xfrm>
                        <a:off x="7352349" y="2248853"/>
                        <a:ext cx="2857500" cy="448945"/>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7742557" y="4369435"/>
          <a:ext cx="1914525" cy="391160"/>
        </p:xfrm>
        <a:graphic>
          <a:graphicData uri="http://schemas.openxmlformats.org/presentationml/2006/ole">
            <mc:AlternateContent xmlns:mc="http://schemas.openxmlformats.org/markup-compatibility/2006">
              <mc:Choice xmlns:v="urn:schemas-microsoft-com:vml" Requires="v">
                <p:oleObj spid="_x0000_s8210" name="" r:id="rId5" imgW="876300" imgH="177165" progId="Equation.KSEE3">
                  <p:embed/>
                </p:oleObj>
              </mc:Choice>
              <mc:Fallback>
                <p:oleObj name="" r:id="rId5" imgW="876300" imgH="177165" progId="Equation.KSEE3">
                  <p:embed/>
                  <p:pic>
                    <p:nvPicPr>
                      <p:cNvPr id="0" name="图片 1024"/>
                      <p:cNvPicPr/>
                      <p:nvPr/>
                    </p:nvPicPr>
                    <p:blipFill>
                      <a:blip r:embed="rId6"/>
                      <a:stretch>
                        <a:fillRect/>
                      </a:stretch>
                    </p:blipFill>
                    <p:spPr>
                      <a:xfrm>
                        <a:off x="7742557" y="4369435"/>
                        <a:ext cx="1914525" cy="391160"/>
                      </a:xfrm>
                      <a:prstGeom prst="rect">
                        <a:avLst/>
                      </a:prstGeom>
                    </p:spPr>
                  </p:pic>
                </p:oleObj>
              </mc:Fallback>
            </mc:AlternateContent>
          </a:graphicData>
        </a:graphic>
      </p:graphicFrame>
      <p:pic>
        <p:nvPicPr>
          <p:cNvPr id="2" name="图片 1"/>
          <p:cNvPicPr>
            <a:picLocks noChangeAspect="1"/>
          </p:cNvPicPr>
          <p:nvPr/>
        </p:nvPicPr>
        <p:blipFill>
          <a:blip r:embed="rId7"/>
          <a:stretch>
            <a:fillRect/>
          </a:stretch>
        </p:blipFill>
        <p:spPr>
          <a:xfrm>
            <a:off x="346075" y="1196340"/>
            <a:ext cx="5521960" cy="4140835"/>
          </a:xfrm>
          <a:prstGeom prst="rect">
            <a:avLst/>
          </a:prstGeom>
        </p:spPr>
      </p:pic>
      <p:sp>
        <p:nvSpPr>
          <p:cNvPr id="5" name="文本框 4"/>
          <p:cNvSpPr txBox="1"/>
          <p:nvPr>
            <p:custDataLst>
              <p:tags r:id="rId8"/>
            </p:custDataLst>
          </p:nvPr>
        </p:nvSpPr>
        <p:spPr>
          <a:xfrm>
            <a:off x="2587625" y="5182235"/>
            <a:ext cx="73088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图二</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第二问优化问题</a:t>
            </a:r>
            <a:endParaRPr lang="zh-CN" altLang="en-US" sz="4000">
              <a:solidFill>
                <a:schemeClr val="bg1"/>
              </a:solidFill>
              <a:latin typeface="宋体" panose="02010600030101010101" pitchFamily="2" charset="-122"/>
              <a:ea typeface="宋体" panose="02010600030101010101" pitchFamily="2" charset="-122"/>
            </a:endParaRPr>
          </a:p>
        </p:txBody>
      </p:sp>
      <p:sp>
        <p:nvSpPr>
          <p:cNvPr id="9" name="文本框 8"/>
          <p:cNvSpPr txBox="1"/>
          <p:nvPr/>
        </p:nvSpPr>
        <p:spPr>
          <a:xfrm>
            <a:off x="498475" y="1464945"/>
            <a:ext cx="622046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若做</a:t>
            </a:r>
            <a:r>
              <a:rPr lang="en-US" altLang="zh-CN" sz="2000">
                <a:latin typeface="宋体" panose="02010600030101010101" pitchFamily="2" charset="-122"/>
                <a:ea typeface="宋体" panose="02010600030101010101" pitchFamily="2" charset="-122"/>
              </a:rPr>
              <a:t>80</a:t>
            </a:r>
            <a:r>
              <a:rPr lang="zh-CN" altLang="en-US" sz="2000">
                <a:latin typeface="宋体" panose="02010600030101010101" pitchFamily="2" charset="-122"/>
                <a:ea typeface="宋体" panose="02010600030101010101" pitchFamily="2" charset="-122"/>
              </a:rPr>
              <a:t>个周期，取后</a:t>
            </a:r>
            <a:r>
              <a:rPr lang="en-US" altLang="zh-CN" sz="2000">
                <a:latin typeface="宋体" panose="02010600030101010101" pitchFamily="2" charset="-122"/>
                <a:ea typeface="宋体" panose="02010600030101010101" pitchFamily="2" charset="-122"/>
              </a:rPr>
              <a:t>10</a:t>
            </a:r>
            <a:r>
              <a:rPr lang="zh-CN" altLang="en-US" sz="2000">
                <a:latin typeface="宋体" panose="02010600030101010101" pitchFamily="2" charset="-122"/>
                <a:ea typeface="宋体" panose="02010600030101010101" pitchFamily="2" charset="-122"/>
              </a:rPr>
              <a:t>个周期计算平均功率</a:t>
            </a:r>
            <a:endParaRPr lang="zh-CN" altLang="en-US" sz="2000">
              <a:latin typeface="宋体" panose="02010600030101010101" pitchFamily="2" charset="-122"/>
              <a:ea typeface="宋体" panose="02010600030101010101" pitchFamily="2" charset="-122"/>
            </a:endParaRPr>
          </a:p>
        </p:txBody>
      </p:sp>
      <p:sp>
        <p:nvSpPr>
          <p:cNvPr id="3" name="文本框 2"/>
          <p:cNvSpPr txBox="1"/>
          <p:nvPr/>
        </p:nvSpPr>
        <p:spPr>
          <a:xfrm>
            <a:off x="556260" y="2190115"/>
            <a:ext cx="468947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线性阻尼情况：</a:t>
            </a:r>
            <a:endParaRPr lang="zh-CN" altLang="en-US" sz="2000">
              <a:latin typeface="宋体" panose="02010600030101010101" pitchFamily="2" charset="-122"/>
              <a:ea typeface="宋体" panose="02010600030101010101" pitchFamily="2" charset="-122"/>
            </a:endParaRPr>
          </a:p>
        </p:txBody>
      </p:sp>
      <p:graphicFrame>
        <p:nvGraphicFramePr>
          <p:cNvPr id="4" name="对象 3">
            <a:hlinkClick r:id="" action="ppaction://ole?verb=0"/>
          </p:cNvPr>
          <p:cNvGraphicFramePr>
            <a:graphicFrameLocks noChangeAspect="1"/>
          </p:cNvGraphicFramePr>
          <p:nvPr/>
        </p:nvGraphicFramePr>
        <p:xfrm>
          <a:off x="1168719" y="4144328"/>
          <a:ext cx="4076700" cy="504825"/>
        </p:xfrm>
        <a:graphic>
          <a:graphicData uri="http://schemas.openxmlformats.org/presentationml/2006/ole">
            <mc:AlternateContent xmlns:mc="http://schemas.openxmlformats.org/markup-compatibility/2006">
              <mc:Choice xmlns:v="urn:schemas-microsoft-com:vml" Requires="v">
                <p:oleObj spid="_x0000_s9232" name="" r:id="rId1" imgW="1866900" imgH="228600" progId="Equation.KSEE3">
                  <p:embed/>
                </p:oleObj>
              </mc:Choice>
              <mc:Fallback>
                <p:oleObj name="" r:id="rId1" imgW="1866900" imgH="228600" progId="Equation.KSEE3">
                  <p:embed/>
                  <p:pic>
                    <p:nvPicPr>
                      <p:cNvPr id="0" name="图片 1024"/>
                      <p:cNvPicPr/>
                      <p:nvPr/>
                    </p:nvPicPr>
                    <p:blipFill>
                      <a:blip r:embed="rId2"/>
                      <a:stretch>
                        <a:fillRect/>
                      </a:stretch>
                    </p:blipFill>
                    <p:spPr>
                      <a:xfrm>
                        <a:off x="1168719" y="4144328"/>
                        <a:ext cx="4076700" cy="504825"/>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1035687" y="2751456"/>
          <a:ext cx="4439285" cy="505460"/>
        </p:xfrm>
        <a:graphic>
          <a:graphicData uri="http://schemas.openxmlformats.org/presentationml/2006/ole">
            <mc:AlternateContent xmlns:mc="http://schemas.openxmlformats.org/markup-compatibility/2006">
              <mc:Choice xmlns:v="urn:schemas-microsoft-com:vml" Requires="v">
                <p:oleObj spid="_x0000_s9233" name="" r:id="rId3" imgW="2032000" imgH="228600" progId="Equation.KSEE3">
                  <p:embed/>
                </p:oleObj>
              </mc:Choice>
              <mc:Fallback>
                <p:oleObj name="" r:id="rId3" imgW="2032000" imgH="228600" progId="Equation.KSEE3">
                  <p:embed/>
                  <p:pic>
                    <p:nvPicPr>
                      <p:cNvPr id="0" name="图片 1024"/>
                      <p:cNvPicPr/>
                      <p:nvPr/>
                    </p:nvPicPr>
                    <p:blipFill>
                      <a:blip r:embed="rId4"/>
                      <a:stretch>
                        <a:fillRect/>
                      </a:stretch>
                    </p:blipFill>
                    <p:spPr>
                      <a:xfrm>
                        <a:off x="1035687" y="2751456"/>
                        <a:ext cx="4439285" cy="505460"/>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1168719" y="4832350"/>
          <a:ext cx="1885950" cy="391160"/>
        </p:xfrm>
        <a:graphic>
          <a:graphicData uri="http://schemas.openxmlformats.org/presentationml/2006/ole">
            <mc:AlternateContent xmlns:mc="http://schemas.openxmlformats.org/markup-compatibility/2006">
              <mc:Choice xmlns:v="urn:schemas-microsoft-com:vml" Requires="v">
                <p:oleObj spid="_x0000_s9234" name="" r:id="rId5" imgW="862965" imgH="177165" progId="Equation.KSEE3">
                  <p:embed/>
                </p:oleObj>
              </mc:Choice>
              <mc:Fallback>
                <p:oleObj name="" r:id="rId5" imgW="862965" imgH="177165" progId="Equation.KSEE3">
                  <p:embed/>
                  <p:pic>
                    <p:nvPicPr>
                      <p:cNvPr id="0" name="图片 1024"/>
                      <p:cNvPicPr/>
                      <p:nvPr/>
                    </p:nvPicPr>
                    <p:blipFill>
                      <a:blip r:embed="rId6"/>
                      <a:stretch>
                        <a:fillRect/>
                      </a:stretch>
                    </p:blipFill>
                    <p:spPr>
                      <a:xfrm>
                        <a:off x="1168719" y="4832350"/>
                        <a:ext cx="1885950" cy="391160"/>
                      </a:xfrm>
                      <a:prstGeom prst="rect">
                        <a:avLst/>
                      </a:prstGeom>
                    </p:spPr>
                  </p:pic>
                </p:oleObj>
              </mc:Fallback>
            </mc:AlternateContent>
          </a:graphicData>
        </a:graphic>
      </p:graphicFrame>
      <p:sp>
        <p:nvSpPr>
          <p:cNvPr id="5" name="文本框 4"/>
          <p:cNvSpPr txBox="1"/>
          <p:nvPr/>
        </p:nvSpPr>
        <p:spPr>
          <a:xfrm>
            <a:off x="556260" y="3562985"/>
            <a:ext cx="468947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非线性阻尼情况：</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5654040" cy="706755"/>
          </a:xfrm>
          <a:prstGeom prst="rect">
            <a:avLst/>
          </a:prstGeom>
          <a:noFill/>
        </p:spPr>
        <p:txBody>
          <a:bodyPr wrap="square" rtlCol="0">
            <a:spAutoFit/>
          </a:bodyPr>
          <a:lstStyle/>
          <a:p>
            <a:r>
              <a:rPr lang="en-US" altLang="zh-CN" sz="4000">
                <a:solidFill>
                  <a:schemeClr val="bg1"/>
                </a:solidFill>
                <a:latin typeface="宋体" panose="02010600030101010101" pitchFamily="2" charset="-122"/>
                <a:ea typeface="宋体" panose="02010600030101010101" pitchFamily="2" charset="-122"/>
              </a:rPr>
              <a:t> </a:t>
            </a:r>
            <a:r>
              <a:rPr lang="zh-CN" altLang="en-US" sz="4000">
                <a:solidFill>
                  <a:schemeClr val="bg1"/>
                </a:solidFill>
                <a:latin typeface="宋体" panose="02010600030101010101" pitchFamily="2" charset="-122"/>
                <a:ea typeface="宋体" panose="02010600030101010101" pitchFamily="2" charset="-122"/>
              </a:rPr>
              <a:t>本题思路</a:t>
            </a:r>
            <a:endParaRPr lang="zh-CN" altLang="en-US" sz="4000">
              <a:solidFill>
                <a:schemeClr val="bg1"/>
              </a:solidFill>
              <a:latin typeface="宋体" panose="02010600030101010101" pitchFamily="2" charset="-122"/>
              <a:ea typeface="宋体" panose="02010600030101010101" pitchFamily="2" charset="-122"/>
            </a:endParaRPr>
          </a:p>
        </p:txBody>
      </p:sp>
      <p:sp>
        <p:nvSpPr>
          <p:cNvPr id="3074" name="文本框 3"/>
          <p:cNvSpPr txBox="1"/>
          <p:nvPr/>
        </p:nvSpPr>
        <p:spPr>
          <a:xfrm>
            <a:off x="688975" y="1474470"/>
            <a:ext cx="8809355" cy="398780"/>
          </a:xfrm>
          <a:prstGeom prst="rect">
            <a:avLst/>
          </a:prstGeom>
          <a:noFill/>
          <a:ln w="9525">
            <a:noFill/>
          </a:ln>
        </p:spPr>
        <p:txBody>
          <a:bodyPr wrap="square" anchor="t">
            <a:spAutoFit/>
          </a:bodyPr>
          <a:lstStyle/>
          <a:p>
            <a:pPr marL="285750" indent="-285750">
              <a:buFont typeface="Arial" panose="020B0604020202020204" pitchFamily="34" charset="0"/>
              <a:buChar char="•"/>
            </a:pPr>
            <a:r>
              <a:rPr lang="zh-CN" altLang="en-US" sz="2000">
                <a:latin typeface="Arial" panose="020B0604020202020204" pitchFamily="34" charset="0"/>
                <a:ea typeface="宋体" panose="02010600030101010101" pitchFamily="2" charset="-122"/>
              </a:rPr>
              <a:t>浮子与振子看作独立的个体，通过受力分析求垂振运动规律</a:t>
            </a:r>
            <a:endParaRPr lang="zh-CN" altLang="en-US" sz="2000">
              <a:latin typeface="Arial" panose="020B0604020202020204" pitchFamily="34" charset="0"/>
              <a:ea typeface="宋体" panose="02010600030101010101" pitchFamily="2" charset="-122"/>
            </a:endParaRPr>
          </a:p>
        </p:txBody>
      </p:sp>
      <p:sp>
        <p:nvSpPr>
          <p:cNvPr id="5" name="文本框 3"/>
          <p:cNvSpPr txBox="1"/>
          <p:nvPr/>
        </p:nvSpPr>
        <p:spPr>
          <a:xfrm>
            <a:off x="688975" y="2058670"/>
            <a:ext cx="8217535" cy="398780"/>
          </a:xfrm>
          <a:prstGeom prst="rect">
            <a:avLst/>
          </a:prstGeom>
          <a:noFill/>
          <a:ln w="9525">
            <a:noFill/>
          </a:ln>
        </p:spPr>
        <p:txBody>
          <a:bodyPr wrap="square" anchor="t">
            <a:spAutoFit/>
          </a:bodyPr>
          <a:lstStyle/>
          <a:p>
            <a:pPr marL="285750" indent="-285750">
              <a:buFont typeface="Arial" panose="020B0604020202020204" pitchFamily="34" charset="0"/>
              <a:buChar char="•"/>
            </a:pPr>
            <a:r>
              <a:rPr lang="zh-CN" altLang="en-US" sz="2000">
                <a:latin typeface="Arial" panose="020B0604020202020204" pitchFamily="34" charset="0"/>
                <a:ea typeface="宋体" panose="02010600030101010101" pitchFamily="2" charset="-122"/>
              </a:rPr>
              <a:t>在第一问基础上，优化平均阻尼功率，求最优阻尼系数（及幂次）</a:t>
            </a:r>
            <a:endParaRPr lang="zh-CN" altLang="en-US" sz="2000">
              <a:latin typeface="Arial" panose="020B0604020202020204" pitchFamily="34" charset="0"/>
              <a:ea typeface="宋体" panose="02010600030101010101" pitchFamily="2" charset="-122"/>
            </a:endParaRPr>
          </a:p>
        </p:txBody>
      </p:sp>
      <p:sp>
        <p:nvSpPr>
          <p:cNvPr id="10" name="文本框 3"/>
          <p:cNvSpPr txBox="1"/>
          <p:nvPr/>
        </p:nvSpPr>
        <p:spPr>
          <a:xfrm>
            <a:off x="688975" y="3614420"/>
            <a:ext cx="9526905" cy="398780"/>
          </a:xfrm>
          <a:prstGeom prst="rect">
            <a:avLst/>
          </a:prstGeom>
          <a:noFill/>
          <a:ln w="9525">
            <a:noFill/>
          </a:ln>
        </p:spPr>
        <p:txBody>
          <a:bodyPr wrap="square" anchor="t">
            <a:spAutoFit/>
          </a:bodyPr>
          <a:lstStyle/>
          <a:p>
            <a:pPr marL="285750" indent="-285750">
              <a:buFont typeface="Arial" panose="020B0604020202020204" pitchFamily="34" charset="0"/>
              <a:buChar char="•"/>
            </a:pPr>
            <a:r>
              <a:rPr lang="zh-CN" altLang="en-US" sz="2000">
                <a:latin typeface="Arial" panose="020B0604020202020204" pitchFamily="34" charset="0"/>
                <a:ea typeface="宋体" panose="02010600030101010101" pitchFamily="2" charset="-122"/>
              </a:rPr>
              <a:t>在第三问基础上，确定系统稳定时长，</a:t>
            </a:r>
            <a:r>
              <a:rPr lang="zh-CN" altLang="en-US" sz="2000">
                <a:latin typeface="Arial" panose="020B0604020202020204" pitchFamily="34" charset="0"/>
                <a:ea typeface="宋体" panose="02010600030101010101" pitchFamily="2" charset="-122"/>
                <a:sym typeface="+mn-ea"/>
              </a:rPr>
              <a:t>以求出稳定的平均阻尼功率</a:t>
            </a:r>
            <a:endParaRPr lang="zh-CN" altLang="en-US" sz="2000">
              <a:latin typeface="Arial" panose="020B0604020202020204" pitchFamily="34" charset="0"/>
              <a:ea typeface="宋体" panose="02010600030101010101" pitchFamily="2" charset="-122"/>
            </a:endParaRPr>
          </a:p>
        </p:txBody>
      </p:sp>
      <p:sp>
        <p:nvSpPr>
          <p:cNvPr id="6" name="文本框 3"/>
          <p:cNvSpPr txBox="1"/>
          <p:nvPr/>
        </p:nvSpPr>
        <p:spPr>
          <a:xfrm>
            <a:off x="692150" y="2576195"/>
            <a:ext cx="9094470" cy="398780"/>
          </a:xfrm>
          <a:prstGeom prst="rect">
            <a:avLst/>
          </a:prstGeom>
          <a:noFill/>
          <a:ln w="9525">
            <a:noFill/>
          </a:ln>
        </p:spPr>
        <p:txBody>
          <a:bodyPr wrap="square" anchor="t">
            <a:spAutoFit/>
          </a:bodyPr>
          <a:lstStyle/>
          <a:p>
            <a:pPr marL="285750" indent="-285750">
              <a:buFont typeface="Arial" panose="020B0604020202020204" pitchFamily="34" charset="0"/>
              <a:buChar char="•"/>
            </a:pPr>
            <a:r>
              <a:rPr lang="zh-CN" altLang="en-US" sz="2000">
                <a:latin typeface="Arial" panose="020B0604020202020204" pitchFamily="34" charset="0"/>
                <a:ea typeface="宋体" panose="02010600030101010101" pitchFamily="2" charset="-122"/>
              </a:rPr>
              <a:t>需通过解微分方程系统确定系统稳定的时间，以求出稳定的平均阻尼功率</a:t>
            </a:r>
            <a:endParaRPr lang="zh-CN" altLang="en-US" sz="2000">
              <a:latin typeface="Arial" panose="020B0604020202020204" pitchFamily="34" charset="0"/>
              <a:ea typeface="宋体" panose="02010600030101010101" pitchFamily="2" charset="-122"/>
            </a:endParaRPr>
          </a:p>
        </p:txBody>
      </p:sp>
      <p:sp>
        <p:nvSpPr>
          <p:cNvPr id="16" name="文本框 3"/>
          <p:cNvSpPr txBox="1"/>
          <p:nvPr/>
        </p:nvSpPr>
        <p:spPr>
          <a:xfrm>
            <a:off x="692150" y="3153410"/>
            <a:ext cx="9157335" cy="398780"/>
          </a:xfrm>
          <a:prstGeom prst="rect">
            <a:avLst/>
          </a:prstGeom>
          <a:noFill/>
          <a:ln w="9525">
            <a:noFill/>
          </a:ln>
        </p:spPr>
        <p:txBody>
          <a:bodyPr wrap="square" anchor="t">
            <a:spAutoFit/>
          </a:bodyPr>
          <a:lstStyle/>
          <a:p>
            <a:pPr marL="285750" indent="-285750">
              <a:buFont typeface="Arial" panose="020B0604020202020204" pitchFamily="34" charset="0"/>
              <a:buChar char="•"/>
            </a:pPr>
            <a:r>
              <a:rPr lang="zh-CN" altLang="en-US" sz="2000">
                <a:latin typeface="Arial" panose="020B0604020202020204" pitchFamily="34" charset="0"/>
                <a:ea typeface="宋体" panose="02010600030101010101" pitchFamily="2" charset="-122"/>
              </a:rPr>
              <a:t>通过受力及受力矩分析，求浮子与振子的垂振及纵遥运动规律</a:t>
            </a:r>
            <a:endParaRPr lang="zh-CN" altLang="en-US" sz="2000">
              <a:latin typeface="Arial" panose="020B0604020202020204" pitchFamily="34" charset="0"/>
              <a:ea typeface="宋体" panose="02010600030101010101" pitchFamily="2" charset="-122"/>
            </a:endParaRPr>
          </a:p>
        </p:txBody>
      </p:sp>
      <p:sp>
        <p:nvSpPr>
          <p:cNvPr id="3" name="文本框 3"/>
          <p:cNvSpPr txBox="1"/>
          <p:nvPr/>
        </p:nvSpPr>
        <p:spPr>
          <a:xfrm>
            <a:off x="692150" y="4063365"/>
            <a:ext cx="9526905" cy="398780"/>
          </a:xfrm>
          <a:prstGeom prst="rect">
            <a:avLst/>
          </a:prstGeom>
          <a:noFill/>
          <a:ln w="9525">
            <a:noFill/>
          </a:ln>
        </p:spPr>
        <p:txBody>
          <a:bodyPr wrap="square" anchor="t">
            <a:spAutoFit/>
          </a:bodyPr>
          <a:lstStyle/>
          <a:p>
            <a:pPr marL="285750" indent="-285750">
              <a:buFont typeface="Arial" panose="020B0604020202020204" pitchFamily="34" charset="0"/>
              <a:buChar char="•"/>
            </a:pPr>
            <a:r>
              <a:rPr lang="zh-CN" altLang="en-US" sz="2000">
                <a:latin typeface="Arial" panose="020B0604020202020204" pitchFamily="34" charset="0"/>
                <a:ea typeface="宋体" panose="02010600030101010101" pitchFamily="2" charset="-122"/>
              </a:rPr>
              <a:t>求最大平均</a:t>
            </a:r>
            <a:r>
              <a:rPr lang="zh-CN" altLang="en-US" sz="2000">
                <a:latin typeface="Arial" panose="020B0604020202020204" pitchFamily="34" charset="0"/>
                <a:ea typeface="宋体" panose="02010600030101010101" pitchFamily="2" charset="-122"/>
                <a:sym typeface="+mn-ea"/>
              </a:rPr>
              <a:t>阻尼功率时的最优阻尼系数（优化）</a:t>
            </a:r>
            <a:endParaRPr lang="zh-CN" altLang="en-US" sz="2000">
              <a:latin typeface="Arial" panose="020B0604020202020204" pitchFamily="34" charset="0"/>
              <a:ea typeface="宋体" panose="02010600030101010101" pitchFamily="2" charset="-122"/>
              <a:sym typeface="+mn-ea"/>
            </a:endParaRPr>
          </a:p>
        </p:txBody>
      </p:sp>
      <p:sp>
        <p:nvSpPr>
          <p:cNvPr id="4" name="文本框 3"/>
          <p:cNvSpPr txBox="1"/>
          <p:nvPr/>
        </p:nvSpPr>
        <p:spPr>
          <a:xfrm>
            <a:off x="692150" y="4583430"/>
            <a:ext cx="9526905" cy="398780"/>
          </a:xfrm>
          <a:prstGeom prst="rect">
            <a:avLst/>
          </a:prstGeom>
          <a:noFill/>
          <a:ln w="9525">
            <a:noFill/>
          </a:ln>
        </p:spPr>
        <p:txBody>
          <a:bodyPr wrap="square" anchor="t">
            <a:spAutoFit/>
          </a:bodyPr>
          <a:lstStyle/>
          <a:p>
            <a:pPr marL="285750" indent="-285750">
              <a:buFont typeface="Arial" panose="020B0604020202020204" pitchFamily="34" charset="0"/>
              <a:buChar char="•"/>
            </a:pPr>
            <a:r>
              <a:rPr lang="zh-CN" altLang="en-US" sz="2000">
                <a:latin typeface="Arial" panose="020B0604020202020204" pitchFamily="34" charset="0"/>
                <a:ea typeface="宋体" panose="02010600030101010101" pitchFamily="2" charset="-122"/>
              </a:rPr>
              <a:t>注：纵遥是一维的扰动，垂振与纵遥形成一个垂直平面。</a:t>
            </a:r>
            <a:endParaRPr lang="zh-CN" altLang="en-US" sz="2000">
              <a:latin typeface="Arial" panose="020B0604020202020204" pitchFamily="34" charset="0"/>
              <a:ea typeface="宋体" panose="02010600030101010101" pitchFamily="2" charset="-122"/>
            </a:endParaRPr>
          </a:p>
        </p:txBody>
      </p:sp>
      <p:sp>
        <p:nvSpPr>
          <p:cNvPr id="2" name="文本框 1"/>
          <p:cNvSpPr txBox="1"/>
          <p:nvPr/>
        </p:nvSpPr>
        <p:spPr>
          <a:xfrm>
            <a:off x="688975" y="5103495"/>
            <a:ext cx="9526905" cy="398780"/>
          </a:xfrm>
          <a:prstGeom prst="rect">
            <a:avLst/>
          </a:prstGeom>
          <a:noFill/>
          <a:ln w="9525">
            <a:noFill/>
          </a:ln>
        </p:spPr>
        <p:txBody>
          <a:bodyPr wrap="square" anchor="t">
            <a:spAutoFit/>
          </a:bodyPr>
          <a:lstStyle/>
          <a:p>
            <a:pPr marL="285750" indent="-285750">
              <a:buFont typeface="Arial" panose="020B0604020202020204" pitchFamily="34" charset="0"/>
              <a:buChar char="•"/>
            </a:pPr>
            <a:r>
              <a:rPr lang="zh-CN" altLang="en-US" sz="2000">
                <a:latin typeface="Arial" panose="020B0604020202020204" pitchFamily="34" charset="0"/>
                <a:ea typeface="宋体" panose="02010600030101010101" pitchFamily="2" charset="-122"/>
              </a:rPr>
              <a:t>附加质量：</a:t>
            </a:r>
            <a:r>
              <a:rPr lang="zh-CN" altLang="en-US" sz="2000">
                <a:latin typeface="Arial" panose="020B0604020202020204" pitchFamily="34" charset="0"/>
                <a:ea typeface="宋体" panose="02010600030101010101" pitchFamily="2" charset="-122"/>
                <a:sym typeface="+mn-ea"/>
              </a:rPr>
              <a:t>需要将浮子与周围的水看成一体的，</a:t>
            </a:r>
            <a:r>
              <a:rPr lang="zh-CN" altLang="en-US" sz="2000">
                <a:latin typeface="Arial" panose="020B0604020202020204" pitchFamily="34" charset="0"/>
                <a:ea typeface="宋体" panose="02010600030101010101" pitchFamily="2" charset="-122"/>
              </a:rPr>
              <a:t>等效于增大了浮子的密度。</a:t>
            </a:r>
            <a:endParaRPr lang="zh-CN" altLang="en-US" sz="2000">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第三问垂荡与纵遥情形下的分析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9" name="文本框 8"/>
          <p:cNvSpPr txBox="1"/>
          <p:nvPr/>
        </p:nvSpPr>
        <p:spPr>
          <a:xfrm>
            <a:off x="679450" y="1429385"/>
            <a:ext cx="10890250" cy="3709035"/>
          </a:xfrm>
          <a:prstGeom prst="rect">
            <a:avLst/>
          </a:prstGeom>
          <a:noFill/>
        </p:spPr>
        <p:txBody>
          <a:bodyPr wrap="square" rtlCol="0">
            <a:spAutoFit/>
          </a:bodyPr>
          <a:lstStyle/>
          <a:p>
            <a:pPr indent="457200">
              <a:lnSpc>
                <a:spcPct val="120000"/>
              </a:lnSpc>
            </a:pPr>
            <a:r>
              <a:rPr lang="en-US" altLang="zh-CN" sz="2800">
                <a:latin typeface="宋体" panose="02010600030101010101" pitchFamily="2" charset="-122"/>
                <a:ea typeface="宋体" panose="02010600030101010101" pitchFamily="2" charset="-122"/>
              </a:rPr>
              <a:t> </a:t>
            </a:r>
            <a:r>
              <a:rPr lang="zh-CN" sz="2800">
                <a:latin typeface="宋体" panose="02010600030101010101" pitchFamily="2" charset="-122"/>
                <a:ea typeface="宋体" panose="02010600030101010101" pitchFamily="2" charset="-122"/>
              </a:rPr>
              <a:t>这一问中，很多详细的信息并没有给出，如纵摇的中心在哪儿？但是由于纵摇是小幅的，我们可</a:t>
            </a:r>
            <a:r>
              <a:rPr lang="zh-CN" sz="2800">
                <a:latin typeface="宋体" panose="02010600030101010101" pitchFamily="2" charset="-122"/>
                <a:ea typeface="宋体" panose="02010600030101010101" pitchFamily="2" charset="-122"/>
                <a:sym typeface="+mn-ea"/>
              </a:rPr>
              <a:t>假设纵摇中心就是铰链在中轴底部的支点。波浪力的作用点就是浮子的重心，波浪力做垂直与水平方向的分解，垂直方向的分力即为波浪激励力</a:t>
            </a:r>
            <a:r>
              <a:rPr lang="en-US" altLang="zh-CN" sz="2800" i="1">
                <a:latin typeface="宋体" panose="02010600030101010101" pitchFamily="2" charset="-122"/>
                <a:ea typeface="宋体" panose="02010600030101010101" pitchFamily="2" charset="-122"/>
                <a:sym typeface="+mn-ea"/>
              </a:rPr>
              <a:t>fcos(wt)</a:t>
            </a:r>
            <a:r>
              <a:rPr lang="zh-CN" altLang="en-US" sz="2800">
                <a:latin typeface="宋体" panose="02010600030101010101" pitchFamily="2" charset="-122"/>
                <a:ea typeface="宋体" panose="02010600030101010101" pitchFamily="2" charset="-122"/>
                <a:sym typeface="+mn-ea"/>
              </a:rPr>
              <a:t>，水平方向的分力会推动浮子做平动。</a:t>
            </a:r>
            <a:r>
              <a:rPr lang="zh-CN" sz="2800">
                <a:latin typeface="宋体" panose="02010600030101010101" pitchFamily="2" charset="-122"/>
                <a:ea typeface="宋体" panose="02010600030101010101" pitchFamily="2" charset="-122"/>
                <a:sym typeface="+mn-ea"/>
              </a:rPr>
              <a:t>它们的合力产生的力矩即为波浪激励力矩</a:t>
            </a:r>
            <a:r>
              <a:rPr lang="en-US" altLang="zh-CN" sz="2800" i="1">
                <a:latin typeface="宋体" panose="02010600030101010101" pitchFamily="2" charset="-122"/>
                <a:ea typeface="宋体" panose="02010600030101010101" pitchFamily="2" charset="-122"/>
                <a:sym typeface="+mn-ea"/>
              </a:rPr>
              <a:t>Kcos(wt)</a:t>
            </a:r>
            <a:r>
              <a:rPr lang="zh-CN" altLang="en-US" sz="2800">
                <a:latin typeface="宋体" panose="02010600030101010101" pitchFamily="2" charset="-122"/>
                <a:ea typeface="宋体" panose="02010600030101010101" pitchFamily="2" charset="-122"/>
                <a:sym typeface="+mn-ea"/>
              </a:rPr>
              <a:t>，导致了浮子绕支点的转动，由此，我们可以</a:t>
            </a:r>
            <a:r>
              <a:rPr lang="zh-CN" sz="2800">
                <a:latin typeface="宋体" panose="02010600030101010101" pitchFamily="2" charset="-122"/>
                <a:ea typeface="宋体" panose="02010600030101010101" pitchFamily="2" charset="-122"/>
                <a:sym typeface="+mn-ea"/>
              </a:rPr>
              <a:t>求出浮子受到的波浪力水平分力的大小。</a:t>
            </a:r>
            <a:endParaRPr lang="zh-CN"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第三问垂荡与纵遥情形下的分析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5" name="文本框 4"/>
          <p:cNvSpPr txBox="1"/>
          <p:nvPr>
            <p:custDataLst>
              <p:tags r:id="rId1"/>
            </p:custDataLst>
          </p:nvPr>
        </p:nvSpPr>
        <p:spPr>
          <a:xfrm>
            <a:off x="508635" y="3600450"/>
            <a:ext cx="10875010" cy="1124585"/>
          </a:xfrm>
          <a:prstGeom prst="rect">
            <a:avLst/>
          </a:prstGeom>
          <a:noFill/>
        </p:spPr>
        <p:txBody>
          <a:bodyPr wrap="square" rtlCol="0">
            <a:spAutoFit/>
          </a:bodyPr>
          <a:lstStyle/>
          <a:p>
            <a:pPr>
              <a:lnSpc>
                <a:spcPct val="120000"/>
              </a:lnSpc>
            </a:pPr>
            <a:r>
              <a:rPr lang="en-US" altLang="zh-CN" sz="2800">
                <a:latin typeface="宋体" panose="02010600030101010101" pitchFamily="2" charset="-122"/>
                <a:ea typeface="宋体" panose="02010600030101010101" pitchFamily="2" charset="-122"/>
              </a:rPr>
              <a:t>   </a:t>
            </a:r>
            <a:r>
              <a:rPr lang="zh-CN" altLang="en-US" sz="2800">
                <a:latin typeface="宋体" panose="02010600030101010101" pitchFamily="2" charset="-122"/>
                <a:ea typeface="宋体" panose="02010600030101010101" pitchFamily="2" charset="-122"/>
              </a:rPr>
              <a:t>总体来说，</a:t>
            </a:r>
            <a:r>
              <a:rPr lang="zh-CN" sz="2800">
                <a:latin typeface="宋体" panose="02010600030101010101" pitchFamily="2" charset="-122"/>
                <a:ea typeface="宋体" panose="02010600030101010101" pitchFamily="2" charset="-122"/>
              </a:rPr>
              <a:t>运动问题的关键是：较</a:t>
            </a:r>
            <a:r>
              <a:rPr lang="zh-CN" sz="2800" u="sng">
                <a:latin typeface="宋体" panose="02010600030101010101" pitchFamily="2" charset="-122"/>
                <a:ea typeface="宋体" panose="02010600030101010101" pitchFamily="2" charset="-122"/>
              </a:rPr>
              <a:t>准确的受力（力矩）分析</a:t>
            </a:r>
            <a:r>
              <a:rPr lang="zh-CN" sz="2800">
                <a:latin typeface="宋体" panose="02010600030101010101" pitchFamily="2" charset="-122"/>
                <a:ea typeface="宋体" panose="02010600030101010101" pitchFamily="2" charset="-122"/>
              </a:rPr>
              <a:t>。我们需要尽量给出</a:t>
            </a:r>
            <a:r>
              <a:rPr lang="zh-CN" sz="2800">
                <a:latin typeface="宋体" panose="02010600030101010101" pitchFamily="2" charset="-122"/>
                <a:ea typeface="宋体" panose="02010600030101010101" pitchFamily="2" charset="-122"/>
                <a:sym typeface="+mn-ea"/>
              </a:rPr>
              <a:t>较为准确与合理的受力（力矩）分析。</a:t>
            </a:r>
            <a:endParaRPr lang="zh-CN" sz="2800">
              <a:latin typeface="宋体" panose="02010600030101010101" pitchFamily="2" charset="-122"/>
              <a:ea typeface="宋体" panose="02010600030101010101" pitchFamily="2" charset="-122"/>
            </a:endParaRPr>
          </a:p>
        </p:txBody>
      </p:sp>
      <p:sp>
        <p:nvSpPr>
          <p:cNvPr id="10" name="文本框 9"/>
          <p:cNvSpPr txBox="1"/>
          <p:nvPr>
            <p:custDataLst>
              <p:tags r:id="rId2"/>
            </p:custDataLst>
          </p:nvPr>
        </p:nvSpPr>
        <p:spPr>
          <a:xfrm>
            <a:off x="508635" y="1442085"/>
            <a:ext cx="10890250" cy="2158365"/>
          </a:xfrm>
          <a:prstGeom prst="rect">
            <a:avLst/>
          </a:prstGeom>
          <a:noFill/>
        </p:spPr>
        <p:txBody>
          <a:bodyPr wrap="square" rtlCol="0">
            <a:spAutoFit/>
          </a:bodyPr>
          <a:lstStyle/>
          <a:p>
            <a:pPr>
              <a:lnSpc>
                <a:spcPct val="120000"/>
              </a:lnSpc>
            </a:pPr>
            <a:r>
              <a:rPr lang="en-US" altLang="zh-CN" sz="2800">
                <a:latin typeface="宋体" panose="02010600030101010101" pitchFamily="2" charset="-122"/>
                <a:ea typeface="宋体" panose="02010600030101010101" pitchFamily="2" charset="-122"/>
              </a:rPr>
              <a:t>   </a:t>
            </a:r>
            <a:r>
              <a:rPr lang="zh-CN" sz="2800">
                <a:latin typeface="宋体" panose="02010600030101010101" pitchFamily="2" charset="-122"/>
                <a:ea typeface="宋体" panose="02010600030101010101" pitchFamily="2" charset="-122"/>
              </a:rPr>
              <a:t>另外，很多力（力矩）作用都是近似的等效作用，力矩给定后，也就意味着力的作用中心及物体的旋转中心已经给定了。然而本题需要大家通过自己的分析来得到力的作用中心及物体的旋转中心。这就造成了答案的不确定性。</a:t>
            </a:r>
            <a:endParaRPr lang="zh-CN" sz="28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41502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浮子重心高度</a:t>
            </a:r>
            <a:endParaRPr lang="zh-CN" altLang="en-US" sz="4000">
              <a:solidFill>
                <a:schemeClr val="bg1"/>
              </a:solidFill>
              <a:latin typeface="宋体" panose="02010600030101010101" pitchFamily="2" charset="-122"/>
              <a:ea typeface="宋体" panose="02010600030101010101" pitchFamily="2" charset="-122"/>
            </a:endParaRPr>
          </a:p>
        </p:txBody>
      </p:sp>
      <p:sp>
        <p:nvSpPr>
          <p:cNvPr id="4" name="矩形 3"/>
          <p:cNvSpPr/>
          <p:nvPr/>
        </p:nvSpPr>
        <p:spPr>
          <a:xfrm>
            <a:off x="9354185" y="1847215"/>
            <a:ext cx="1485265" cy="11499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等腰三角形 4"/>
          <p:cNvSpPr/>
          <p:nvPr/>
        </p:nvSpPr>
        <p:spPr>
          <a:xfrm rot="3540000">
            <a:off x="9533255" y="2699385"/>
            <a:ext cx="1525905" cy="1279525"/>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文本框 5"/>
          <p:cNvSpPr txBox="1"/>
          <p:nvPr/>
        </p:nvSpPr>
        <p:spPr>
          <a:xfrm>
            <a:off x="666750" y="1478915"/>
            <a:ext cx="1452880" cy="398780"/>
          </a:xfrm>
          <a:prstGeom prst="rect">
            <a:avLst/>
          </a:prstGeom>
          <a:noFill/>
        </p:spPr>
        <p:txBody>
          <a:bodyPr wrap="none" rtlCol="0" anchor="t">
            <a:spAutoFit/>
            <a:scene3d>
              <a:camera prst="orthographicFront"/>
              <a:lightRig rig="threePt" dir="t"/>
            </a:scene3d>
          </a:bodyPr>
          <a:lstStyle/>
          <a:p>
            <a:r>
              <a:rPr lang="zh-CN" altLang="en-US" sz="20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浮子表面积</a:t>
            </a:r>
            <a:endParaRPr lang="zh-CN" altLang="en-US" sz="20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graphicFrame>
        <p:nvGraphicFramePr>
          <p:cNvPr id="7" name="对象 6">
            <a:hlinkClick r:id="" action="ppaction://ole?verb=0"/>
          </p:cNvPr>
          <p:cNvGraphicFramePr>
            <a:graphicFrameLocks noChangeAspect="1"/>
          </p:cNvGraphicFramePr>
          <p:nvPr/>
        </p:nvGraphicFramePr>
        <p:xfrm>
          <a:off x="683895" y="1995170"/>
          <a:ext cx="4277995" cy="549910"/>
        </p:xfrm>
        <a:graphic>
          <a:graphicData uri="http://schemas.openxmlformats.org/presentationml/2006/ole">
            <mc:AlternateContent xmlns:mc="http://schemas.openxmlformats.org/markup-compatibility/2006">
              <mc:Choice xmlns:v="urn:schemas-microsoft-com:vml" Requires="v">
                <p:oleObj spid="_x0000_s10256" name="" r:id="rId1" imgW="2019300" imgH="279400" progId="Equation.KSEE3">
                  <p:embed/>
                </p:oleObj>
              </mc:Choice>
              <mc:Fallback>
                <p:oleObj name="" r:id="rId1" imgW="2019300" imgH="279400" progId="Equation.KSEE3">
                  <p:embed/>
                  <p:pic>
                    <p:nvPicPr>
                      <p:cNvPr id="0" name="图片 1024"/>
                      <p:cNvPicPr/>
                      <p:nvPr/>
                    </p:nvPicPr>
                    <p:blipFill>
                      <a:blip r:embed="rId2"/>
                      <a:stretch>
                        <a:fillRect/>
                      </a:stretch>
                    </p:blipFill>
                    <p:spPr>
                      <a:xfrm>
                        <a:off x="683895" y="1995170"/>
                        <a:ext cx="4277995" cy="549910"/>
                      </a:xfrm>
                      <a:prstGeom prst="rect">
                        <a:avLst/>
                      </a:prstGeom>
                    </p:spPr>
                  </p:pic>
                </p:oleObj>
              </mc:Fallback>
            </mc:AlternateContent>
          </a:graphicData>
        </a:graphic>
      </p:graphicFrame>
      <p:sp>
        <p:nvSpPr>
          <p:cNvPr id="10" name="文本框 9"/>
          <p:cNvSpPr txBox="1"/>
          <p:nvPr/>
        </p:nvSpPr>
        <p:spPr>
          <a:xfrm>
            <a:off x="683895" y="2662555"/>
            <a:ext cx="1706880" cy="398780"/>
          </a:xfrm>
          <a:prstGeom prst="rect">
            <a:avLst/>
          </a:prstGeom>
          <a:noFill/>
        </p:spPr>
        <p:txBody>
          <a:bodyPr wrap="none" rtlCol="0" anchor="t">
            <a:spAutoFit/>
            <a:scene3d>
              <a:camera prst="orthographicFront"/>
              <a:lightRig rig="threePt" dir="t"/>
            </a:scene3d>
          </a:bodyPr>
          <a:lstStyle/>
          <a:p>
            <a:r>
              <a:rPr lang="zh-CN" altLang="en-US" sz="20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浮子重心高度</a:t>
            </a:r>
            <a:endParaRPr lang="zh-CN" altLang="en-US" sz="200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endParaRPr>
          </a:p>
        </p:txBody>
      </p:sp>
      <p:graphicFrame>
        <p:nvGraphicFramePr>
          <p:cNvPr id="11" name="对象 10">
            <a:hlinkClick r:id="" action="ppaction://ole?verb=0"/>
          </p:cNvPr>
          <p:cNvGraphicFramePr>
            <a:graphicFrameLocks noChangeAspect="1"/>
          </p:cNvGraphicFramePr>
          <p:nvPr/>
        </p:nvGraphicFramePr>
        <p:xfrm>
          <a:off x="173038" y="3178810"/>
          <a:ext cx="9094470" cy="1050290"/>
        </p:xfrm>
        <a:graphic>
          <a:graphicData uri="http://schemas.openxmlformats.org/presentationml/2006/ole">
            <mc:AlternateContent xmlns:mc="http://schemas.openxmlformats.org/markup-compatibility/2006">
              <mc:Choice xmlns:v="urn:schemas-microsoft-com:vml" Requires="v">
                <p:oleObj spid="_x0000_s10257" name="" r:id="rId3" imgW="4291965" imgH="533400" progId="Equation.KSEE3">
                  <p:embed/>
                </p:oleObj>
              </mc:Choice>
              <mc:Fallback>
                <p:oleObj name="" r:id="rId3" imgW="4291965" imgH="533400" progId="Equation.KSEE3">
                  <p:embed/>
                  <p:pic>
                    <p:nvPicPr>
                      <p:cNvPr id="0" name="图片 1024"/>
                      <p:cNvPicPr/>
                      <p:nvPr/>
                    </p:nvPicPr>
                    <p:blipFill>
                      <a:blip r:embed="rId4"/>
                      <a:stretch>
                        <a:fillRect/>
                      </a:stretch>
                    </p:blipFill>
                    <p:spPr>
                      <a:xfrm>
                        <a:off x="173038" y="3178810"/>
                        <a:ext cx="9094470" cy="105029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494030" y="4229100"/>
          <a:ext cx="7482205" cy="1050290"/>
        </p:xfrm>
        <a:graphic>
          <a:graphicData uri="http://schemas.openxmlformats.org/presentationml/2006/ole">
            <mc:AlternateContent xmlns:mc="http://schemas.openxmlformats.org/markup-compatibility/2006">
              <mc:Choice xmlns:v="urn:schemas-microsoft-com:vml" Requires="v">
                <p:oleObj spid="_x0000_s10258" name="" r:id="rId5" imgW="3530600" imgH="533400" progId="Equation.KSEE3">
                  <p:embed/>
                </p:oleObj>
              </mc:Choice>
              <mc:Fallback>
                <p:oleObj name="" r:id="rId5" imgW="3530600" imgH="533400" progId="Equation.KSEE3">
                  <p:embed/>
                  <p:pic>
                    <p:nvPicPr>
                      <p:cNvPr id="0" name="图片 1024"/>
                      <p:cNvPicPr/>
                      <p:nvPr/>
                    </p:nvPicPr>
                    <p:blipFill>
                      <a:blip r:embed="rId6"/>
                      <a:stretch>
                        <a:fillRect/>
                      </a:stretch>
                    </p:blipFill>
                    <p:spPr>
                      <a:xfrm>
                        <a:off x="494030" y="4229100"/>
                        <a:ext cx="7482205" cy="1050290"/>
                      </a:xfrm>
                      <a:prstGeom prst="rect">
                        <a:avLst/>
                      </a:prstGeom>
                    </p:spPr>
                  </p:pic>
                </p:oleObj>
              </mc:Fallback>
            </mc:AlternateContent>
          </a:graphicData>
        </a:graphic>
      </p:graphicFrame>
      <p:cxnSp>
        <p:nvCxnSpPr>
          <p:cNvPr id="15" name="直接连接符 14"/>
          <p:cNvCxnSpPr/>
          <p:nvPr/>
        </p:nvCxnSpPr>
        <p:spPr>
          <a:xfrm>
            <a:off x="9794875" y="4358005"/>
            <a:ext cx="2175510" cy="95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794875" y="2545080"/>
            <a:ext cx="2175510" cy="95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11127105" y="2546985"/>
            <a:ext cx="19050" cy="1801495"/>
          </a:xfrm>
          <a:prstGeom prst="straightConnector1">
            <a:avLst/>
          </a:prstGeom>
          <a:ln>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1146155" y="2997200"/>
            <a:ext cx="349885" cy="1198880"/>
          </a:xfrm>
          <a:prstGeom prst="rect">
            <a:avLst/>
          </a:prstGeom>
          <a:noFill/>
        </p:spPr>
        <p:txBody>
          <a:bodyPr wrap="square" rtlCol="0" anchor="t">
            <a:spAutoFit/>
          </a:bodyPr>
          <a:lstStyle/>
          <a:p>
            <a:r>
              <a:rPr lang="zh-CN" altLang="en-US">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mn-ea"/>
              </a:rPr>
              <a:t>重心高度</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41502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纵遥下，浮子关于转轴的转动惯量</a:t>
            </a:r>
            <a:endParaRPr lang="zh-CN" altLang="en-US" sz="4000">
              <a:solidFill>
                <a:schemeClr val="bg1"/>
              </a:solidFill>
              <a:latin typeface="宋体" panose="02010600030101010101" pitchFamily="2" charset="-122"/>
              <a:ea typeface="宋体" panose="02010600030101010101" pitchFamily="2" charset="-122"/>
            </a:endParaRPr>
          </a:p>
        </p:txBody>
      </p:sp>
      <p:sp>
        <p:nvSpPr>
          <p:cNvPr id="4" name="矩形 3"/>
          <p:cNvSpPr/>
          <p:nvPr/>
        </p:nvSpPr>
        <p:spPr>
          <a:xfrm>
            <a:off x="9354185" y="1847215"/>
            <a:ext cx="1485265" cy="11499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等腰三角形 4"/>
          <p:cNvSpPr/>
          <p:nvPr/>
        </p:nvSpPr>
        <p:spPr>
          <a:xfrm rot="3540000">
            <a:off x="9533255" y="2699385"/>
            <a:ext cx="1525905" cy="1279525"/>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文本框 5"/>
          <p:cNvSpPr txBox="1"/>
          <p:nvPr/>
        </p:nvSpPr>
        <p:spPr>
          <a:xfrm>
            <a:off x="666750" y="1326515"/>
            <a:ext cx="6913880" cy="398780"/>
          </a:xfrm>
          <a:prstGeom prst="rect">
            <a:avLst/>
          </a:prstGeom>
          <a:noFill/>
        </p:spPr>
        <p:txBody>
          <a:bodyPr wrap="none" rtlCol="0" anchor="t">
            <a:spAutoFit/>
            <a:scene3d>
              <a:camera prst="orthographicFront"/>
              <a:lightRig rig="threePt" dir="t"/>
            </a:scene3d>
          </a:bodyPr>
          <a:lstStyle/>
          <a:p>
            <a:r>
              <a:rPr lang="zh-CN" altLang="en-US" sz="2000">
                <a:solidFill>
                  <a:schemeClr val="tx1"/>
                </a:solidFill>
                <a:effectLst/>
                <a:latin typeface="宋体" panose="02010600030101010101" pitchFamily="2" charset="-122"/>
                <a:ea typeface="宋体" panose="02010600030101010101" pitchFamily="2" charset="-122"/>
                <a:sym typeface="+mn-ea"/>
              </a:rPr>
              <a:t>纵遥是一维的转动，轴方向通过转轴，垂直与图面（</a:t>
            </a:r>
            <a:r>
              <a:rPr lang="en-US" altLang="zh-CN" sz="2000">
                <a:solidFill>
                  <a:schemeClr val="tx1"/>
                </a:solidFill>
                <a:effectLst/>
                <a:latin typeface="宋体" panose="02010600030101010101" pitchFamily="2" charset="-122"/>
                <a:ea typeface="宋体" panose="02010600030101010101" pitchFamily="2" charset="-122"/>
                <a:sym typeface="+mn-ea"/>
              </a:rPr>
              <a:t>y</a:t>
            </a:r>
            <a:r>
              <a:rPr lang="zh-CN" altLang="en-US" sz="2000">
                <a:solidFill>
                  <a:schemeClr val="tx1"/>
                </a:solidFill>
                <a:effectLst/>
                <a:latin typeface="宋体" panose="02010600030101010101" pitchFamily="2" charset="-122"/>
                <a:ea typeface="宋体" panose="02010600030101010101" pitchFamily="2" charset="-122"/>
                <a:sym typeface="+mn-ea"/>
              </a:rPr>
              <a:t>方向）</a:t>
            </a:r>
            <a:endParaRPr lang="zh-CN" altLang="en-US" sz="2000">
              <a:solidFill>
                <a:schemeClr val="tx1"/>
              </a:solidFill>
              <a:effectLst/>
              <a:latin typeface="宋体" panose="02010600030101010101" pitchFamily="2" charset="-122"/>
              <a:ea typeface="宋体" panose="02010600030101010101" pitchFamily="2" charset="-122"/>
              <a:sym typeface="+mn-ea"/>
            </a:endParaRPr>
          </a:p>
        </p:txBody>
      </p:sp>
      <p:sp>
        <p:nvSpPr>
          <p:cNvPr id="10" name="文本框 9"/>
          <p:cNvSpPr txBox="1"/>
          <p:nvPr/>
        </p:nvSpPr>
        <p:spPr>
          <a:xfrm>
            <a:off x="666750" y="1725295"/>
            <a:ext cx="3230880" cy="398780"/>
          </a:xfrm>
          <a:prstGeom prst="rect">
            <a:avLst/>
          </a:prstGeom>
          <a:noFill/>
        </p:spPr>
        <p:txBody>
          <a:bodyPr wrap="none" rtlCol="0" anchor="t">
            <a:spAutoFit/>
            <a:scene3d>
              <a:camera prst="orthographicFront"/>
              <a:lightRig rig="threePt" dir="t"/>
            </a:scene3d>
          </a:bodyPr>
          <a:lstStyle/>
          <a:p>
            <a:r>
              <a:rPr lang="zh-CN" altLang="en-US" sz="2000">
                <a:solidFill>
                  <a:schemeClr val="tx1"/>
                </a:solidFill>
                <a:effectLst/>
                <a:latin typeface="宋体" panose="02010600030101010101" pitchFamily="2" charset="-122"/>
                <a:ea typeface="宋体" panose="02010600030101010101" pitchFamily="2" charset="-122"/>
                <a:sym typeface="+mn-ea"/>
              </a:rPr>
              <a:t>浮子绕转轴的转动惯量为</a:t>
            </a:r>
            <a:r>
              <a:rPr lang="en-US" altLang="zh-CN" sz="2000">
                <a:solidFill>
                  <a:schemeClr val="tx1"/>
                </a:solidFill>
                <a:effectLst/>
                <a:latin typeface="宋体" panose="02010600030101010101" pitchFamily="2" charset="-122"/>
                <a:ea typeface="宋体" panose="02010600030101010101" pitchFamily="2" charset="-122"/>
                <a:sym typeface="+mn-ea"/>
              </a:rPr>
              <a:t> I</a:t>
            </a:r>
            <a:endParaRPr lang="en-US" altLang="zh-CN" sz="2000">
              <a:solidFill>
                <a:schemeClr val="tx1"/>
              </a:solidFill>
              <a:effectLst/>
              <a:latin typeface="宋体" panose="02010600030101010101" pitchFamily="2" charset="-122"/>
              <a:ea typeface="宋体" panose="02010600030101010101" pitchFamily="2" charset="-122"/>
              <a:sym typeface="+mn-ea"/>
            </a:endParaRPr>
          </a:p>
        </p:txBody>
      </p:sp>
      <p:cxnSp>
        <p:nvCxnSpPr>
          <p:cNvPr id="15" name="直接连接符 14"/>
          <p:cNvCxnSpPr/>
          <p:nvPr/>
        </p:nvCxnSpPr>
        <p:spPr>
          <a:xfrm>
            <a:off x="9794875" y="4358005"/>
            <a:ext cx="2175510" cy="95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794875" y="3006725"/>
            <a:ext cx="2175510" cy="952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11127105" y="3035300"/>
            <a:ext cx="19050" cy="1313180"/>
          </a:xfrm>
          <a:prstGeom prst="straightConnector1">
            <a:avLst/>
          </a:prstGeom>
          <a:ln>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1146155" y="3359150"/>
            <a:ext cx="671830" cy="398780"/>
          </a:xfrm>
          <a:prstGeom prst="rect">
            <a:avLst/>
          </a:prstGeom>
          <a:noFill/>
        </p:spPr>
        <p:txBody>
          <a:bodyPr wrap="square" rtlCol="0" anchor="t">
            <a:spAutoFit/>
          </a:bodyPr>
          <a:lstStyle/>
          <a:p>
            <a:r>
              <a:rPr lang="en-US" altLang="zh-CN" sz="2000">
                <a:latin typeface="宋体" panose="02010600030101010101" pitchFamily="2" charset="-122"/>
                <a:ea typeface="宋体" panose="02010600030101010101" pitchFamily="2" charset="-122"/>
              </a:rPr>
              <a:t>H</a:t>
            </a:r>
            <a:r>
              <a:rPr lang="en-US" altLang="zh-CN" sz="2000" baseline="-25000">
                <a:solidFill>
                  <a:schemeClr val="tx1"/>
                </a:solidFill>
                <a:uFillTx/>
                <a:latin typeface="宋体" panose="02010600030101010101" pitchFamily="2" charset="-122"/>
                <a:ea typeface="宋体" panose="02010600030101010101" pitchFamily="2" charset="-122"/>
              </a:rPr>
              <a:t>1</a:t>
            </a:r>
            <a:endParaRPr lang="en-US" altLang="zh-CN" sz="2000" baseline="-25000">
              <a:solidFill>
                <a:schemeClr val="tx1"/>
              </a:solidFill>
              <a:uFillTx/>
              <a:latin typeface="宋体" panose="02010600030101010101" pitchFamily="2" charset="-122"/>
              <a:ea typeface="宋体" panose="02010600030101010101" pitchFamily="2" charset="-122"/>
            </a:endParaRPr>
          </a:p>
        </p:txBody>
      </p:sp>
      <p:cxnSp>
        <p:nvCxnSpPr>
          <p:cNvPr id="2" name="直接箭头连接符 1"/>
          <p:cNvCxnSpPr/>
          <p:nvPr/>
        </p:nvCxnSpPr>
        <p:spPr>
          <a:xfrm>
            <a:off x="10561955" y="5192395"/>
            <a:ext cx="948690"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H="1" flipV="1">
            <a:off x="10551795" y="4549775"/>
            <a:ext cx="10160" cy="64262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0255250" y="4529455"/>
            <a:ext cx="306705" cy="368300"/>
          </a:xfrm>
          <a:prstGeom prst="rect">
            <a:avLst/>
          </a:prstGeom>
          <a:noFill/>
        </p:spPr>
        <p:txBody>
          <a:bodyPr wrap="square" rtlCol="0">
            <a:spAutoFit/>
          </a:bodyPr>
          <a:lstStyle/>
          <a:p>
            <a:r>
              <a:rPr lang="en-US" altLang="zh-CN">
                <a:latin typeface="宋体" panose="02010600030101010101" pitchFamily="2" charset="-122"/>
                <a:ea typeface="宋体" panose="02010600030101010101" pitchFamily="2" charset="-122"/>
              </a:rPr>
              <a:t>z</a:t>
            </a:r>
            <a:endParaRPr lang="en-US" altLang="zh-CN">
              <a:latin typeface="宋体" panose="02010600030101010101" pitchFamily="2" charset="-122"/>
              <a:ea typeface="宋体" panose="02010600030101010101" pitchFamily="2" charset="-122"/>
            </a:endParaRPr>
          </a:p>
        </p:txBody>
      </p:sp>
      <p:sp>
        <p:nvSpPr>
          <p:cNvPr id="20" name="文本框 19"/>
          <p:cNvSpPr txBox="1"/>
          <p:nvPr/>
        </p:nvSpPr>
        <p:spPr>
          <a:xfrm>
            <a:off x="11510645" y="5116830"/>
            <a:ext cx="306705" cy="368300"/>
          </a:xfrm>
          <a:prstGeom prst="rect">
            <a:avLst/>
          </a:prstGeom>
          <a:noFill/>
        </p:spPr>
        <p:txBody>
          <a:bodyPr wrap="square" rtlCol="0">
            <a:spAutoFit/>
          </a:bodyPr>
          <a:lstStyle/>
          <a:p>
            <a:r>
              <a:rPr lang="en-US" altLang="zh-CN">
                <a:latin typeface="宋体" panose="02010600030101010101" pitchFamily="2" charset="-122"/>
                <a:ea typeface="宋体" panose="02010600030101010101" pitchFamily="2" charset="-122"/>
              </a:rPr>
              <a:t>x</a:t>
            </a:r>
            <a:endParaRPr lang="en-US" altLang="zh-CN">
              <a:latin typeface="宋体" panose="02010600030101010101" pitchFamily="2" charset="-122"/>
              <a:ea typeface="宋体" panose="02010600030101010101" pitchFamily="2" charset="-122"/>
            </a:endParaRPr>
          </a:p>
        </p:txBody>
      </p:sp>
      <p:graphicFrame>
        <p:nvGraphicFramePr>
          <p:cNvPr id="21" name="对象 20">
            <a:hlinkClick r:id="" action="ppaction://ole?verb=0"/>
          </p:cNvPr>
          <p:cNvGraphicFramePr>
            <a:graphicFrameLocks noChangeAspect="1"/>
          </p:cNvGraphicFramePr>
          <p:nvPr/>
        </p:nvGraphicFramePr>
        <p:xfrm>
          <a:off x="2512378" y="2044700"/>
          <a:ext cx="969010" cy="500380"/>
        </p:xfrm>
        <a:graphic>
          <a:graphicData uri="http://schemas.openxmlformats.org/presentationml/2006/ole">
            <mc:AlternateContent xmlns:mc="http://schemas.openxmlformats.org/markup-compatibility/2006">
              <mc:Choice xmlns:v="urn:schemas-microsoft-com:vml" Requires="v">
                <p:oleObj spid="_x0000_s11295" name="" r:id="rId1" imgW="457200" imgH="254000" progId="Equation.KSEE3">
                  <p:embed/>
                </p:oleObj>
              </mc:Choice>
              <mc:Fallback>
                <p:oleObj name="" r:id="rId1" imgW="457200" imgH="254000" progId="Equation.KSEE3">
                  <p:embed/>
                  <p:pic>
                    <p:nvPicPr>
                      <p:cNvPr id="0" name="图片 1024"/>
                      <p:cNvPicPr/>
                      <p:nvPr/>
                    </p:nvPicPr>
                    <p:blipFill>
                      <a:blip r:embed="rId2"/>
                      <a:stretch>
                        <a:fillRect/>
                      </a:stretch>
                    </p:blipFill>
                    <p:spPr>
                      <a:xfrm>
                        <a:off x="2512378" y="2044700"/>
                        <a:ext cx="969010" cy="500380"/>
                      </a:xfrm>
                      <a:prstGeom prst="rect">
                        <a:avLst/>
                      </a:prstGeom>
                    </p:spPr>
                  </p:pic>
                </p:oleObj>
              </mc:Fallback>
            </mc:AlternateContent>
          </a:graphicData>
        </a:graphic>
      </p:graphicFrame>
      <p:sp>
        <p:nvSpPr>
          <p:cNvPr id="23" name="文本框 22"/>
          <p:cNvSpPr txBox="1"/>
          <p:nvPr/>
        </p:nvSpPr>
        <p:spPr>
          <a:xfrm>
            <a:off x="692150" y="2099945"/>
            <a:ext cx="174117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浮子面密度</a:t>
            </a:r>
            <a:endParaRPr lang="zh-CN" altLang="en-US" sz="2000">
              <a:latin typeface="宋体" panose="02010600030101010101" pitchFamily="2" charset="-122"/>
              <a:ea typeface="宋体" panose="02010600030101010101" pitchFamily="2" charset="-122"/>
            </a:endParaRPr>
          </a:p>
        </p:txBody>
      </p:sp>
      <p:graphicFrame>
        <p:nvGraphicFramePr>
          <p:cNvPr id="24" name="对象 23">
            <a:hlinkClick r:id="" action="ppaction://ole?verb=0"/>
          </p:cNvPr>
          <p:cNvGraphicFramePr>
            <a:graphicFrameLocks noChangeAspect="1"/>
          </p:cNvGraphicFramePr>
          <p:nvPr/>
        </p:nvGraphicFramePr>
        <p:xfrm>
          <a:off x="610870" y="2511425"/>
          <a:ext cx="3203575" cy="750570"/>
        </p:xfrm>
        <a:graphic>
          <a:graphicData uri="http://schemas.openxmlformats.org/presentationml/2006/ole">
            <mc:AlternateContent xmlns:mc="http://schemas.openxmlformats.org/markup-compatibility/2006">
              <mc:Choice xmlns:v="urn:schemas-microsoft-com:vml" Requires="v">
                <p:oleObj spid="_x0000_s11296" name="" r:id="rId3" imgW="1511300" imgH="381000" progId="Equation.KSEE3">
                  <p:embed/>
                </p:oleObj>
              </mc:Choice>
              <mc:Fallback>
                <p:oleObj name="" r:id="rId3" imgW="1511300" imgH="381000" progId="Equation.KSEE3">
                  <p:embed/>
                  <p:pic>
                    <p:nvPicPr>
                      <p:cNvPr id="0" name="图片 1024"/>
                      <p:cNvPicPr/>
                      <p:nvPr/>
                    </p:nvPicPr>
                    <p:blipFill>
                      <a:blip r:embed="rId4"/>
                      <a:stretch>
                        <a:fillRect/>
                      </a:stretch>
                    </p:blipFill>
                    <p:spPr>
                      <a:xfrm>
                        <a:off x="610870" y="2511425"/>
                        <a:ext cx="3203575" cy="750570"/>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3823336" y="2248535"/>
          <a:ext cx="3338195" cy="1000760"/>
        </p:xfrm>
        <a:graphic>
          <a:graphicData uri="http://schemas.openxmlformats.org/presentationml/2006/ole">
            <mc:AlternateContent xmlns:mc="http://schemas.openxmlformats.org/markup-compatibility/2006">
              <mc:Choice xmlns:v="urn:schemas-microsoft-com:vml" Requires="v">
                <p:oleObj spid="_x0000_s11297" name="" r:id="rId5" imgW="1574800" imgH="508000" progId="Equation.KSEE3">
                  <p:embed/>
                </p:oleObj>
              </mc:Choice>
              <mc:Fallback>
                <p:oleObj name="" r:id="rId5" imgW="1574800" imgH="508000" progId="Equation.KSEE3">
                  <p:embed/>
                  <p:pic>
                    <p:nvPicPr>
                      <p:cNvPr id="0" name="图片 1024"/>
                      <p:cNvPicPr/>
                      <p:nvPr/>
                    </p:nvPicPr>
                    <p:blipFill>
                      <a:blip r:embed="rId6"/>
                      <a:stretch>
                        <a:fillRect/>
                      </a:stretch>
                    </p:blipFill>
                    <p:spPr>
                      <a:xfrm>
                        <a:off x="3823336" y="2248535"/>
                        <a:ext cx="3338195" cy="1000760"/>
                      </a:xfrm>
                      <a:prstGeom prst="rect">
                        <a:avLst/>
                      </a:prstGeom>
                    </p:spPr>
                  </p:pic>
                </p:oleObj>
              </mc:Fallback>
            </mc:AlternateContent>
          </a:graphicData>
        </a:graphic>
      </p:graphicFrame>
      <p:graphicFrame>
        <p:nvGraphicFramePr>
          <p:cNvPr id="28" name="对象 27">
            <a:hlinkClick r:id="" action="ppaction://ole?verb=0"/>
          </p:cNvPr>
          <p:cNvGraphicFramePr>
            <a:graphicFrameLocks noChangeAspect="1"/>
          </p:cNvGraphicFramePr>
          <p:nvPr/>
        </p:nvGraphicFramePr>
        <p:xfrm>
          <a:off x="924243" y="4736783"/>
          <a:ext cx="6031230" cy="650875"/>
        </p:xfrm>
        <a:graphic>
          <a:graphicData uri="http://schemas.openxmlformats.org/presentationml/2006/ole">
            <mc:AlternateContent xmlns:mc="http://schemas.openxmlformats.org/markup-compatibility/2006">
              <mc:Choice xmlns:v="urn:schemas-microsoft-com:vml" Requires="v">
                <p:oleObj spid="_x0000_s11298" name="" r:id="rId7" imgW="2844800" imgH="330200" progId="Equation.KSEE3">
                  <p:embed/>
                </p:oleObj>
              </mc:Choice>
              <mc:Fallback>
                <p:oleObj name="" r:id="rId7" imgW="2844800" imgH="330200" progId="Equation.KSEE3">
                  <p:embed/>
                  <p:pic>
                    <p:nvPicPr>
                      <p:cNvPr id="0" name="图片 1024"/>
                      <p:cNvPicPr/>
                      <p:nvPr/>
                    </p:nvPicPr>
                    <p:blipFill>
                      <a:blip r:embed="rId8"/>
                      <a:stretch>
                        <a:fillRect/>
                      </a:stretch>
                    </p:blipFill>
                    <p:spPr>
                      <a:xfrm>
                        <a:off x="924243" y="4736783"/>
                        <a:ext cx="6031230" cy="650875"/>
                      </a:xfrm>
                      <a:prstGeom prst="rect">
                        <a:avLst/>
                      </a:prstGeom>
                    </p:spPr>
                  </p:pic>
                </p:oleObj>
              </mc:Fallback>
            </mc:AlternateContent>
          </a:graphicData>
        </a:graphic>
      </p:graphicFrame>
      <p:graphicFrame>
        <p:nvGraphicFramePr>
          <p:cNvPr id="30" name="对象 29">
            <a:hlinkClick r:id="" action="ppaction://ole?verb=0"/>
          </p:cNvPr>
          <p:cNvGraphicFramePr>
            <a:graphicFrameLocks noChangeAspect="1"/>
          </p:cNvGraphicFramePr>
          <p:nvPr/>
        </p:nvGraphicFramePr>
        <p:xfrm>
          <a:off x="1002348" y="3991611"/>
          <a:ext cx="4281170" cy="651510"/>
        </p:xfrm>
        <a:graphic>
          <a:graphicData uri="http://schemas.openxmlformats.org/presentationml/2006/ole">
            <mc:AlternateContent xmlns:mc="http://schemas.openxmlformats.org/markup-compatibility/2006">
              <mc:Choice xmlns:v="urn:schemas-microsoft-com:vml" Requires="v">
                <p:oleObj spid="_x0000_s11299" name="" r:id="rId9" imgW="2019300" imgH="330200" progId="Equation.KSEE3">
                  <p:embed/>
                </p:oleObj>
              </mc:Choice>
              <mc:Fallback>
                <p:oleObj name="" r:id="rId9" imgW="2019300" imgH="330200" progId="Equation.KSEE3">
                  <p:embed/>
                  <p:pic>
                    <p:nvPicPr>
                      <p:cNvPr id="0" name="图片 1024"/>
                      <p:cNvPicPr/>
                      <p:nvPr/>
                    </p:nvPicPr>
                    <p:blipFill>
                      <a:blip r:embed="rId10"/>
                      <a:stretch>
                        <a:fillRect/>
                      </a:stretch>
                    </p:blipFill>
                    <p:spPr>
                      <a:xfrm>
                        <a:off x="1002348" y="3991611"/>
                        <a:ext cx="4281170" cy="651510"/>
                      </a:xfrm>
                      <a:prstGeom prst="rect">
                        <a:avLst/>
                      </a:prstGeom>
                    </p:spPr>
                  </p:pic>
                </p:oleObj>
              </mc:Fallback>
            </mc:AlternateContent>
          </a:graphicData>
        </a:graphic>
      </p:graphicFrame>
      <p:graphicFrame>
        <p:nvGraphicFramePr>
          <p:cNvPr id="32" name="对象 31">
            <a:hlinkClick r:id="" action="ppaction://ole?verb=0"/>
          </p:cNvPr>
          <p:cNvGraphicFramePr>
            <a:graphicFrameLocks noChangeAspect="1"/>
          </p:cNvGraphicFramePr>
          <p:nvPr/>
        </p:nvGraphicFramePr>
        <p:xfrm>
          <a:off x="768668" y="3246121"/>
          <a:ext cx="6247130" cy="651510"/>
        </p:xfrm>
        <a:graphic>
          <a:graphicData uri="http://schemas.openxmlformats.org/presentationml/2006/ole">
            <mc:AlternateContent xmlns:mc="http://schemas.openxmlformats.org/markup-compatibility/2006">
              <mc:Choice xmlns:v="urn:schemas-microsoft-com:vml" Requires="v">
                <p:oleObj spid="_x0000_s11300" name="" r:id="rId11" imgW="2946400" imgH="330200" progId="Equation.KSEE3">
                  <p:embed/>
                </p:oleObj>
              </mc:Choice>
              <mc:Fallback>
                <p:oleObj name="" r:id="rId11" imgW="2946400" imgH="330200" progId="Equation.KSEE3">
                  <p:embed/>
                  <p:pic>
                    <p:nvPicPr>
                      <p:cNvPr id="0" name="图片 1024"/>
                      <p:cNvPicPr/>
                      <p:nvPr/>
                    </p:nvPicPr>
                    <p:blipFill>
                      <a:blip r:embed="rId12"/>
                      <a:stretch>
                        <a:fillRect/>
                      </a:stretch>
                    </p:blipFill>
                    <p:spPr>
                      <a:xfrm>
                        <a:off x="768668" y="3246121"/>
                        <a:ext cx="6247130" cy="651510"/>
                      </a:xfrm>
                      <a:prstGeom prst="rect">
                        <a:avLst/>
                      </a:prstGeom>
                    </p:spPr>
                  </p:pic>
                </p:oleObj>
              </mc:Fallback>
            </mc:AlternateContent>
          </a:graphicData>
        </a:graphic>
      </p:graphicFrame>
      <p:sp>
        <p:nvSpPr>
          <p:cNvPr id="7" name="椭圆 6"/>
          <p:cNvSpPr/>
          <p:nvPr/>
        </p:nvSpPr>
        <p:spPr>
          <a:xfrm>
            <a:off x="10063480" y="29686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41502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纵遥下，振子关于转轴的转动惯量</a:t>
            </a:r>
            <a:endParaRPr lang="zh-CN" altLang="en-US" sz="4000">
              <a:solidFill>
                <a:schemeClr val="bg1"/>
              </a:solidFill>
              <a:latin typeface="宋体" panose="02010600030101010101" pitchFamily="2" charset="-122"/>
              <a:ea typeface="宋体" panose="02010600030101010101" pitchFamily="2" charset="-122"/>
            </a:endParaRPr>
          </a:p>
        </p:txBody>
      </p:sp>
      <p:sp>
        <p:nvSpPr>
          <p:cNvPr id="6" name="文本框 5"/>
          <p:cNvSpPr txBox="1"/>
          <p:nvPr/>
        </p:nvSpPr>
        <p:spPr>
          <a:xfrm>
            <a:off x="666750" y="1326515"/>
            <a:ext cx="1325880" cy="398780"/>
          </a:xfrm>
          <a:prstGeom prst="rect">
            <a:avLst/>
          </a:prstGeom>
          <a:noFill/>
        </p:spPr>
        <p:txBody>
          <a:bodyPr wrap="none" rtlCol="0" anchor="t">
            <a:spAutoFit/>
            <a:scene3d>
              <a:camera prst="orthographicFront"/>
              <a:lightRig rig="threePt" dir="t"/>
            </a:scene3d>
          </a:bodyPr>
          <a:lstStyle/>
          <a:p>
            <a:r>
              <a:rPr lang="zh-CN" altLang="en-US" sz="2000">
                <a:solidFill>
                  <a:schemeClr val="tx1"/>
                </a:solidFill>
                <a:effectLst/>
                <a:latin typeface="宋体" panose="02010600030101010101" pitchFamily="2" charset="-122"/>
                <a:ea typeface="宋体" panose="02010600030101010101" pitchFamily="2" charset="-122"/>
                <a:sym typeface="+mn-ea"/>
              </a:rPr>
              <a:t>弹簧长度</a:t>
            </a:r>
            <a:r>
              <a:rPr lang="en-US" altLang="zh-CN" sz="2000">
                <a:solidFill>
                  <a:schemeClr val="tx1"/>
                </a:solidFill>
                <a:effectLst/>
                <a:latin typeface="宋体" panose="02010600030101010101" pitchFamily="2" charset="-122"/>
                <a:ea typeface="宋体" panose="02010600030101010101" pitchFamily="2" charset="-122"/>
                <a:sym typeface="+mn-ea"/>
              </a:rPr>
              <a:t>x</a:t>
            </a:r>
            <a:endParaRPr lang="en-US" altLang="zh-CN" sz="2000">
              <a:solidFill>
                <a:schemeClr val="tx1"/>
              </a:solidFill>
              <a:effectLst/>
              <a:latin typeface="宋体" panose="02010600030101010101" pitchFamily="2" charset="-122"/>
              <a:ea typeface="宋体" panose="02010600030101010101" pitchFamily="2" charset="-122"/>
              <a:sym typeface="+mn-ea"/>
            </a:endParaRPr>
          </a:p>
        </p:txBody>
      </p:sp>
      <p:graphicFrame>
        <p:nvGraphicFramePr>
          <p:cNvPr id="21" name="对象 20">
            <a:hlinkClick r:id="" action="ppaction://ole?verb=0"/>
          </p:cNvPr>
          <p:cNvGraphicFramePr>
            <a:graphicFrameLocks noChangeAspect="1"/>
          </p:cNvGraphicFramePr>
          <p:nvPr/>
        </p:nvGraphicFramePr>
        <p:xfrm>
          <a:off x="1558925" y="1748155"/>
          <a:ext cx="1130935" cy="500380"/>
        </p:xfrm>
        <a:graphic>
          <a:graphicData uri="http://schemas.openxmlformats.org/presentationml/2006/ole">
            <mc:AlternateContent xmlns:mc="http://schemas.openxmlformats.org/markup-compatibility/2006">
              <mc:Choice xmlns:v="urn:schemas-microsoft-com:vml" Requires="v">
                <p:oleObj spid="_x0000_s12314" name="" r:id="rId1" imgW="533400" imgH="254000" progId="Equation.KSEE3">
                  <p:embed/>
                </p:oleObj>
              </mc:Choice>
              <mc:Fallback>
                <p:oleObj name="" r:id="rId1" imgW="533400" imgH="254000" progId="Equation.KSEE3">
                  <p:embed/>
                  <p:pic>
                    <p:nvPicPr>
                      <p:cNvPr id="0" name="图片 1024"/>
                      <p:cNvPicPr/>
                      <p:nvPr/>
                    </p:nvPicPr>
                    <p:blipFill>
                      <a:blip r:embed="rId2"/>
                      <a:stretch>
                        <a:fillRect/>
                      </a:stretch>
                    </p:blipFill>
                    <p:spPr>
                      <a:xfrm>
                        <a:off x="1558925" y="1748155"/>
                        <a:ext cx="1130935" cy="500380"/>
                      </a:xfrm>
                      <a:prstGeom prst="rect">
                        <a:avLst/>
                      </a:prstGeom>
                    </p:spPr>
                  </p:pic>
                </p:oleObj>
              </mc:Fallback>
            </mc:AlternateContent>
          </a:graphicData>
        </a:graphic>
      </p:graphicFrame>
      <p:sp>
        <p:nvSpPr>
          <p:cNvPr id="23" name="文本框 22"/>
          <p:cNvSpPr txBox="1"/>
          <p:nvPr/>
        </p:nvSpPr>
        <p:spPr>
          <a:xfrm>
            <a:off x="2272665" y="1326515"/>
            <a:ext cx="174117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振子密度</a:t>
            </a:r>
            <a:endParaRPr lang="zh-CN" altLang="en-US" sz="2000">
              <a:latin typeface="宋体" panose="02010600030101010101" pitchFamily="2" charset="-122"/>
              <a:ea typeface="宋体" panose="02010600030101010101" pitchFamily="2" charset="-122"/>
            </a:endParaRPr>
          </a:p>
        </p:txBody>
      </p:sp>
      <p:graphicFrame>
        <p:nvGraphicFramePr>
          <p:cNvPr id="24" name="对象 23">
            <a:hlinkClick r:id="" action="ppaction://ole?verb=0"/>
          </p:cNvPr>
          <p:cNvGraphicFramePr>
            <a:graphicFrameLocks noChangeAspect="1"/>
          </p:cNvGraphicFramePr>
          <p:nvPr/>
        </p:nvGraphicFramePr>
        <p:xfrm>
          <a:off x="749618" y="2501900"/>
          <a:ext cx="3016250" cy="750570"/>
        </p:xfrm>
        <a:graphic>
          <a:graphicData uri="http://schemas.openxmlformats.org/presentationml/2006/ole">
            <mc:AlternateContent xmlns:mc="http://schemas.openxmlformats.org/markup-compatibility/2006">
              <mc:Choice xmlns:v="urn:schemas-microsoft-com:vml" Requires="v">
                <p:oleObj spid="_x0000_s12315" name="" r:id="rId3" imgW="1422400" imgH="381000" progId="Equation.KSEE3">
                  <p:embed/>
                </p:oleObj>
              </mc:Choice>
              <mc:Fallback>
                <p:oleObj name="" r:id="rId3" imgW="1422400" imgH="381000" progId="Equation.KSEE3">
                  <p:embed/>
                  <p:pic>
                    <p:nvPicPr>
                      <p:cNvPr id="0" name="图片 1024"/>
                      <p:cNvPicPr/>
                      <p:nvPr/>
                    </p:nvPicPr>
                    <p:blipFill>
                      <a:blip r:embed="rId4"/>
                      <a:stretch>
                        <a:fillRect/>
                      </a:stretch>
                    </p:blipFill>
                    <p:spPr>
                      <a:xfrm>
                        <a:off x="749618" y="2501900"/>
                        <a:ext cx="3016250" cy="750570"/>
                      </a:xfrm>
                      <a:prstGeom prst="rect">
                        <a:avLst/>
                      </a:prstGeom>
                    </p:spPr>
                  </p:pic>
                </p:oleObj>
              </mc:Fallback>
            </mc:AlternateContent>
          </a:graphicData>
        </a:graphic>
      </p:graphicFrame>
      <p:graphicFrame>
        <p:nvGraphicFramePr>
          <p:cNvPr id="28" name="对象 27">
            <a:hlinkClick r:id="" action="ppaction://ole?verb=0"/>
          </p:cNvPr>
          <p:cNvGraphicFramePr>
            <a:graphicFrameLocks noChangeAspect="1"/>
          </p:cNvGraphicFramePr>
          <p:nvPr/>
        </p:nvGraphicFramePr>
        <p:xfrm>
          <a:off x="1295718" y="3319781"/>
          <a:ext cx="3178810" cy="826770"/>
        </p:xfrm>
        <a:graphic>
          <a:graphicData uri="http://schemas.openxmlformats.org/presentationml/2006/ole">
            <mc:AlternateContent xmlns:mc="http://schemas.openxmlformats.org/markup-compatibility/2006">
              <mc:Choice xmlns:v="urn:schemas-microsoft-com:vml" Requires="v">
                <p:oleObj spid="_x0000_s12316" name="" r:id="rId5" imgW="1498600" imgH="419100" progId="Equation.KSEE3">
                  <p:embed/>
                </p:oleObj>
              </mc:Choice>
              <mc:Fallback>
                <p:oleObj name="" r:id="rId5" imgW="1498600" imgH="419100" progId="Equation.KSEE3">
                  <p:embed/>
                  <p:pic>
                    <p:nvPicPr>
                      <p:cNvPr id="0" name="图片 1024"/>
                      <p:cNvPicPr/>
                      <p:nvPr/>
                    </p:nvPicPr>
                    <p:blipFill>
                      <a:blip r:embed="rId6"/>
                      <a:stretch>
                        <a:fillRect/>
                      </a:stretch>
                    </p:blipFill>
                    <p:spPr>
                      <a:xfrm>
                        <a:off x="1295718" y="3319781"/>
                        <a:ext cx="3178810" cy="82677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792538" y="2413953"/>
          <a:ext cx="5306060" cy="650875"/>
        </p:xfrm>
        <a:graphic>
          <a:graphicData uri="http://schemas.openxmlformats.org/presentationml/2006/ole">
            <mc:AlternateContent xmlns:mc="http://schemas.openxmlformats.org/markup-compatibility/2006">
              <mc:Choice xmlns:v="urn:schemas-microsoft-com:vml" Requires="v">
                <p:oleObj spid="_x0000_s12317" name="" r:id="rId7" imgW="2501900" imgH="330200" progId="Equation.KSEE3">
                  <p:embed/>
                </p:oleObj>
              </mc:Choice>
              <mc:Fallback>
                <p:oleObj name="" r:id="rId7" imgW="2501900" imgH="330200" progId="Equation.KSEE3">
                  <p:embed/>
                  <p:pic>
                    <p:nvPicPr>
                      <p:cNvPr id="0" name="图片 1024"/>
                      <p:cNvPicPr/>
                      <p:nvPr/>
                    </p:nvPicPr>
                    <p:blipFill>
                      <a:blip r:embed="rId8"/>
                      <a:stretch>
                        <a:fillRect/>
                      </a:stretch>
                    </p:blipFill>
                    <p:spPr>
                      <a:xfrm>
                        <a:off x="3792538" y="2413953"/>
                        <a:ext cx="5306060" cy="650875"/>
                      </a:xfrm>
                      <a:prstGeom prst="rect">
                        <a:avLst/>
                      </a:prstGeom>
                    </p:spPr>
                  </p:pic>
                </p:oleObj>
              </mc:Fallback>
            </mc:AlternateContent>
          </a:graphicData>
        </a:graphic>
      </p:graphicFrame>
      <p:graphicFrame>
        <p:nvGraphicFramePr>
          <p:cNvPr id="2" name="对象 1">
            <a:hlinkClick r:id="" action="ppaction://ole?verb=0"/>
          </p:cNvPr>
          <p:cNvGraphicFramePr>
            <a:graphicFrameLocks noChangeAspect="1"/>
          </p:cNvGraphicFramePr>
          <p:nvPr>
            <p:custDataLst>
              <p:tags r:id="rId9"/>
            </p:custDataLst>
          </p:nvPr>
        </p:nvGraphicFramePr>
        <p:xfrm>
          <a:off x="749618" y="4542790"/>
          <a:ext cx="2693670" cy="775970"/>
        </p:xfrm>
        <a:graphic>
          <a:graphicData uri="http://schemas.openxmlformats.org/presentationml/2006/ole">
            <mc:AlternateContent xmlns:mc="http://schemas.openxmlformats.org/markup-compatibility/2006">
              <mc:Choice xmlns:v="urn:schemas-microsoft-com:vml" Requires="v">
                <p:oleObj spid="_x0000_s12318" name="" r:id="rId10" imgW="1270000" imgH="393700" progId="Equation.KSEE3">
                  <p:embed/>
                </p:oleObj>
              </mc:Choice>
              <mc:Fallback>
                <p:oleObj name="" r:id="rId10" imgW="1270000" imgH="393700" progId="Equation.KSEE3">
                  <p:embed/>
                  <p:pic>
                    <p:nvPicPr>
                      <p:cNvPr id="0" name="图片 1024"/>
                      <p:cNvPicPr/>
                      <p:nvPr/>
                    </p:nvPicPr>
                    <p:blipFill>
                      <a:blip r:embed="rId11"/>
                      <a:stretch>
                        <a:fillRect/>
                      </a:stretch>
                    </p:blipFill>
                    <p:spPr>
                      <a:xfrm>
                        <a:off x="749618" y="4542790"/>
                        <a:ext cx="2693670" cy="77597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第三问垂荡与纵遥情形下的分析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3074" name="文本框 3"/>
          <p:cNvSpPr txBox="1"/>
          <p:nvPr/>
        </p:nvSpPr>
        <p:spPr>
          <a:xfrm>
            <a:off x="346075" y="1312545"/>
            <a:ext cx="7988935" cy="645160"/>
          </a:xfrm>
          <a:prstGeom prst="rect">
            <a:avLst/>
          </a:prstGeom>
          <a:noFill/>
          <a:ln w="9525">
            <a:noFill/>
          </a:ln>
        </p:spPr>
        <p:txBody>
          <a:bodyPr wrap="square" anchor="t">
            <a:spAutoFit/>
          </a:bodyPr>
          <a:lstStyle/>
          <a:p>
            <a:pPr indent="0">
              <a:buFont typeface="Arial" panose="020B0604020202020204" pitchFamily="34" charset="0"/>
              <a:buNone/>
            </a:pPr>
            <a:r>
              <a:rPr lang="zh-CN" altLang="en-US" sz="3600">
                <a:latin typeface="Arial" panose="020B0604020202020204" pitchFamily="34" charset="0"/>
                <a:ea typeface="宋体" panose="02010600030101010101" pitchFamily="2" charset="-122"/>
              </a:rPr>
              <a:t>浮子纵遥条件下的力矩分析</a:t>
            </a:r>
            <a:endParaRPr lang="zh-CN" altLang="en-US" sz="3600">
              <a:latin typeface="Arial" panose="020B0604020202020204" pitchFamily="34" charset="0"/>
              <a:ea typeface="宋体" panose="02010600030101010101" pitchFamily="2" charset="-122"/>
            </a:endParaRPr>
          </a:p>
        </p:txBody>
      </p:sp>
      <p:sp>
        <p:nvSpPr>
          <p:cNvPr id="7" name="文本框 6"/>
          <p:cNvSpPr txBox="1"/>
          <p:nvPr/>
        </p:nvSpPr>
        <p:spPr>
          <a:xfrm>
            <a:off x="430530" y="2019300"/>
            <a:ext cx="965009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设</a:t>
            </a:r>
            <a:r>
              <a:rPr lang="en-US" altLang="zh-CN" sz="2000">
                <a:latin typeface="宋体" panose="02010600030101010101" pitchFamily="2" charset="-122"/>
                <a:ea typeface="宋体" panose="02010600030101010101" pitchFamily="2" charset="-122"/>
                <a:cs typeface="宋体" panose="02010600030101010101" pitchFamily="2" charset="-122"/>
              </a:rPr>
              <a:t>θ</a:t>
            </a:r>
            <a:r>
              <a:rPr lang="zh-CN" altLang="en-US" sz="2000">
                <a:latin typeface="宋体" panose="02010600030101010101" pitchFamily="2" charset="-122"/>
                <a:ea typeface="宋体" panose="02010600030101010101" pitchFamily="2" charset="-122"/>
                <a:cs typeface="宋体" panose="02010600030101010101" pitchFamily="2" charset="-122"/>
              </a:rPr>
              <a:t>浮子主轴与</a:t>
            </a:r>
            <a:r>
              <a:rPr lang="en-US" altLang="zh-CN" sz="2000">
                <a:latin typeface="宋体" panose="02010600030101010101" pitchFamily="2" charset="-122"/>
                <a:ea typeface="宋体" panose="02010600030101010101" pitchFamily="2" charset="-122"/>
                <a:cs typeface="宋体" panose="02010600030101010101" pitchFamily="2" charset="-122"/>
              </a:rPr>
              <a:t>z</a:t>
            </a:r>
            <a:r>
              <a:rPr lang="zh-CN" altLang="en-US" sz="2000">
                <a:latin typeface="宋体" panose="02010600030101010101" pitchFamily="2" charset="-122"/>
                <a:ea typeface="宋体" panose="02010600030101010101" pitchFamily="2" charset="-122"/>
                <a:cs typeface="宋体" panose="02010600030101010101" pitchFamily="2" charset="-122"/>
              </a:rPr>
              <a:t>轴正向倾角</a:t>
            </a:r>
            <a:r>
              <a:rPr lang="en-US" altLang="zh-CN" sz="2000">
                <a:latin typeface="宋体" panose="02010600030101010101" pitchFamily="2" charset="-122"/>
                <a:ea typeface="宋体" panose="02010600030101010101" pitchFamily="2" charset="-122"/>
                <a:cs typeface="宋体" panose="02010600030101010101" pitchFamily="2" charset="-122"/>
              </a:rPr>
              <a:t> φ</a:t>
            </a:r>
            <a:r>
              <a:rPr lang="zh-CN" altLang="en-US" sz="2000">
                <a:latin typeface="宋体" panose="02010600030101010101" pitchFamily="2" charset="-122"/>
                <a:ea typeface="宋体" panose="02010600030101010101" pitchFamily="2" charset="-122"/>
                <a:cs typeface="宋体" panose="02010600030101010101" pitchFamily="2" charset="-122"/>
              </a:rPr>
              <a:t>振子主轴与</a:t>
            </a:r>
            <a:r>
              <a:rPr lang="en-US" altLang="zh-CN" sz="2000">
                <a:latin typeface="宋体" panose="02010600030101010101" pitchFamily="2" charset="-122"/>
                <a:ea typeface="宋体" panose="02010600030101010101" pitchFamily="2" charset="-122"/>
                <a:cs typeface="宋体" panose="02010600030101010101" pitchFamily="2" charset="-122"/>
              </a:rPr>
              <a:t>z</a:t>
            </a:r>
            <a:r>
              <a:rPr lang="zh-CN" altLang="en-US" sz="2000">
                <a:latin typeface="宋体" panose="02010600030101010101" pitchFamily="2" charset="-122"/>
                <a:ea typeface="宋体" panose="02010600030101010101" pitchFamily="2" charset="-122"/>
                <a:cs typeface="宋体" panose="02010600030101010101" pitchFamily="2" charset="-122"/>
              </a:rPr>
              <a:t>轴正向倾角</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22" name="文本框 21"/>
          <p:cNvSpPr txBox="1"/>
          <p:nvPr/>
        </p:nvSpPr>
        <p:spPr>
          <a:xfrm>
            <a:off x="430530" y="2435860"/>
            <a:ext cx="965009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主轴向左倾斜，绕</a:t>
            </a:r>
            <a:r>
              <a:rPr lang="en-US" altLang="zh-CN" sz="2000">
                <a:latin typeface="宋体" panose="02010600030101010101" pitchFamily="2" charset="-122"/>
                <a:ea typeface="宋体" panose="02010600030101010101" pitchFamily="2" charset="-122"/>
                <a:cs typeface="宋体" panose="02010600030101010101" pitchFamily="2" charset="-122"/>
              </a:rPr>
              <a:t>y</a:t>
            </a:r>
            <a:r>
              <a:rPr lang="zh-CN" altLang="en-US" sz="2000">
                <a:latin typeface="宋体" panose="02010600030101010101" pitchFamily="2" charset="-122"/>
                <a:ea typeface="宋体" panose="02010600030101010101" pitchFamily="2" charset="-122"/>
                <a:cs typeface="宋体" panose="02010600030101010101" pitchFamily="2" charset="-122"/>
              </a:rPr>
              <a:t>方向顺时针旋转，倾角为负；反之，向右倾斜，倾角为正。</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440055" y="2977515"/>
            <a:ext cx="965009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浮子绕转轴方向转动；其角速度设为</a:t>
            </a:r>
            <a:r>
              <a:rPr lang="en-US" altLang="zh-CN" sz="2000">
                <a:latin typeface="宋体" panose="02010600030101010101" pitchFamily="2" charset="-122"/>
                <a:ea typeface="宋体" panose="02010600030101010101" pitchFamily="2" charset="-122"/>
                <a:cs typeface="宋体" panose="02010600030101010101" pitchFamily="2" charset="-122"/>
              </a:rPr>
              <a:t>σ</a:t>
            </a:r>
            <a:r>
              <a:rPr lang="zh-CN" altLang="en-US" sz="2000">
                <a:latin typeface="宋体" panose="02010600030101010101" pitchFamily="2" charset="-122"/>
                <a:ea typeface="宋体" panose="02010600030101010101" pitchFamily="2" charset="-122"/>
                <a:cs typeface="宋体" panose="02010600030101010101" pitchFamily="2" charset="-122"/>
              </a:rPr>
              <a:t>；振子绕转轴方向旋转，其</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440055" y="3384550"/>
            <a:ext cx="965009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角速度为</a:t>
            </a:r>
            <a:r>
              <a:rPr lang="en-US" altLang="zh-CN" sz="2000">
                <a:latin typeface="宋体" panose="02010600030101010101" pitchFamily="2" charset="-122"/>
                <a:ea typeface="宋体" panose="02010600030101010101" pitchFamily="2" charset="-122"/>
                <a:cs typeface="宋体" panose="02010600030101010101" pitchFamily="2" charset="-122"/>
              </a:rPr>
              <a:t>τ</a:t>
            </a:r>
            <a:r>
              <a:rPr lang="zh-CN" altLang="en-US" sz="2000">
                <a:latin typeface="宋体" panose="02010600030101010101" pitchFamily="2" charset="-122"/>
                <a:ea typeface="宋体" panose="02010600030101010101" pitchFamily="2" charset="-122"/>
                <a:cs typeface="宋体" panose="02010600030101010101" pitchFamily="2" charset="-122"/>
              </a:rPr>
              <a:t>，同样逆时针为正，顺时针为负。</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1" name="对象 20">
            <a:hlinkClick r:id="" action="ppaction://ole?verb=0"/>
          </p:cNvPr>
          <p:cNvGraphicFramePr>
            <a:graphicFrameLocks noChangeAspect="1"/>
          </p:cNvGraphicFramePr>
          <p:nvPr/>
        </p:nvGraphicFramePr>
        <p:xfrm>
          <a:off x="871855" y="3899218"/>
          <a:ext cx="6302375" cy="426085"/>
        </p:xfrm>
        <a:graphic>
          <a:graphicData uri="http://schemas.openxmlformats.org/presentationml/2006/ole">
            <mc:AlternateContent xmlns:mc="http://schemas.openxmlformats.org/markup-compatibility/2006">
              <mc:Choice xmlns:v="urn:schemas-microsoft-com:vml" Requires="v">
                <p:oleObj spid="_x0000_s13328" name="" r:id="rId1" imgW="2971800" imgH="215900" progId="Equation.KSEE3">
                  <p:embed/>
                </p:oleObj>
              </mc:Choice>
              <mc:Fallback>
                <p:oleObj name="" r:id="rId1" imgW="2971800" imgH="215900" progId="Equation.KSEE3">
                  <p:embed/>
                  <p:pic>
                    <p:nvPicPr>
                      <p:cNvPr id="0" name="图片 1024"/>
                      <p:cNvPicPr/>
                      <p:nvPr/>
                    </p:nvPicPr>
                    <p:blipFill>
                      <a:blip r:embed="rId2"/>
                      <a:stretch>
                        <a:fillRect/>
                      </a:stretch>
                    </p:blipFill>
                    <p:spPr>
                      <a:xfrm>
                        <a:off x="871855" y="3899218"/>
                        <a:ext cx="6302375" cy="426085"/>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871538" y="4421823"/>
          <a:ext cx="2505710" cy="451485"/>
        </p:xfrm>
        <a:graphic>
          <a:graphicData uri="http://schemas.openxmlformats.org/presentationml/2006/ole">
            <mc:AlternateContent xmlns:mc="http://schemas.openxmlformats.org/markup-compatibility/2006">
              <mc:Choice xmlns:v="urn:schemas-microsoft-com:vml" Requires="v">
                <p:oleObj spid="_x0000_s13329" name="" r:id="rId3" imgW="1181100" imgH="228600" progId="Equation.KSEE3">
                  <p:embed/>
                </p:oleObj>
              </mc:Choice>
              <mc:Fallback>
                <p:oleObj name="" r:id="rId3" imgW="1181100" imgH="228600" progId="Equation.KSEE3">
                  <p:embed/>
                  <p:pic>
                    <p:nvPicPr>
                      <p:cNvPr id="0" name="图片 1024"/>
                      <p:cNvPicPr/>
                      <p:nvPr/>
                    </p:nvPicPr>
                    <p:blipFill>
                      <a:blip r:embed="rId4"/>
                      <a:stretch>
                        <a:fillRect/>
                      </a:stretch>
                    </p:blipFill>
                    <p:spPr>
                      <a:xfrm>
                        <a:off x="871538" y="4421823"/>
                        <a:ext cx="2505710" cy="45148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3920808" y="4441826"/>
          <a:ext cx="2505710" cy="426720"/>
        </p:xfrm>
        <a:graphic>
          <a:graphicData uri="http://schemas.openxmlformats.org/presentationml/2006/ole">
            <mc:AlternateContent xmlns:mc="http://schemas.openxmlformats.org/markup-compatibility/2006">
              <mc:Choice xmlns:v="urn:schemas-microsoft-com:vml" Requires="v">
                <p:oleObj spid="_x0000_s13330" name="" r:id="rId5" imgW="1181100" imgH="215900" progId="Equation.KSEE3">
                  <p:embed/>
                </p:oleObj>
              </mc:Choice>
              <mc:Fallback>
                <p:oleObj name="" r:id="rId5" imgW="1181100" imgH="215900" progId="Equation.KSEE3">
                  <p:embed/>
                  <p:pic>
                    <p:nvPicPr>
                      <p:cNvPr id="0" name="图片 1024"/>
                      <p:cNvPicPr/>
                      <p:nvPr/>
                    </p:nvPicPr>
                    <p:blipFill>
                      <a:blip r:embed="rId6"/>
                      <a:stretch>
                        <a:fillRect/>
                      </a:stretch>
                    </p:blipFill>
                    <p:spPr>
                      <a:xfrm>
                        <a:off x="3920808" y="4441826"/>
                        <a:ext cx="2505710" cy="426720"/>
                      </a:xfrm>
                      <a:prstGeom prst="rect">
                        <a:avLst/>
                      </a:prstGeom>
                    </p:spPr>
                  </p:pic>
                </p:oleObj>
              </mc:Fallback>
            </mc:AlternateContent>
          </a:graphicData>
        </a:graphic>
      </p:graphicFrame>
      <p:sp>
        <p:nvSpPr>
          <p:cNvPr id="2" name="文本框 1"/>
          <p:cNvSpPr txBox="1"/>
          <p:nvPr/>
        </p:nvSpPr>
        <p:spPr>
          <a:xfrm>
            <a:off x="8443595" y="3859530"/>
            <a:ext cx="192659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轴方向</a:t>
            </a:r>
            <a:endParaRPr lang="zh-CN" altLang="en-US" sz="2000">
              <a:latin typeface="宋体" panose="02010600030101010101" pitchFamily="2" charset="-122"/>
              <a:ea typeface="宋体" panose="02010600030101010101" pitchFamily="2" charset="-122"/>
            </a:endParaRPr>
          </a:p>
        </p:txBody>
      </p:sp>
      <p:sp>
        <p:nvSpPr>
          <p:cNvPr id="9" name="文本框 8"/>
          <p:cNvSpPr txBox="1"/>
          <p:nvPr/>
        </p:nvSpPr>
        <p:spPr>
          <a:xfrm>
            <a:off x="8443595" y="4462145"/>
            <a:ext cx="192659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轴的垂直方向</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第三问垂荡与纵遥情形下的分析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3074" name="文本框 3"/>
          <p:cNvSpPr txBox="1"/>
          <p:nvPr/>
        </p:nvSpPr>
        <p:spPr>
          <a:xfrm>
            <a:off x="346075" y="1312545"/>
            <a:ext cx="7988935" cy="706755"/>
          </a:xfrm>
          <a:prstGeom prst="rect">
            <a:avLst/>
          </a:prstGeom>
          <a:noFill/>
          <a:ln w="9525">
            <a:noFill/>
          </a:ln>
        </p:spPr>
        <p:txBody>
          <a:bodyPr wrap="square" anchor="t">
            <a:spAutoFit/>
          </a:bodyPr>
          <a:lstStyle/>
          <a:p>
            <a:pPr indent="0">
              <a:buFont typeface="Arial" panose="020B0604020202020204" pitchFamily="34" charset="0"/>
              <a:buNone/>
            </a:pPr>
            <a:r>
              <a:rPr lang="zh-CN" altLang="en-US" sz="4000">
                <a:latin typeface="Arial" panose="020B0604020202020204" pitchFamily="34" charset="0"/>
                <a:ea typeface="宋体" panose="02010600030101010101" pitchFamily="2" charset="-122"/>
              </a:rPr>
              <a:t>浮子纵遥的力矩分析</a:t>
            </a:r>
            <a:endParaRPr lang="zh-CN" altLang="en-US" sz="4000">
              <a:latin typeface="Arial" panose="020B0604020202020204" pitchFamily="34" charset="0"/>
              <a:ea typeface="宋体" panose="02010600030101010101" pitchFamily="2" charset="-122"/>
            </a:endParaRPr>
          </a:p>
        </p:txBody>
      </p:sp>
      <p:graphicFrame>
        <p:nvGraphicFramePr>
          <p:cNvPr id="17" name="对象 16">
            <a:hlinkClick r:id="" action="ppaction://ole?verb=0"/>
          </p:cNvPr>
          <p:cNvGraphicFramePr>
            <a:graphicFrameLocks noChangeAspect="1"/>
          </p:cNvGraphicFramePr>
          <p:nvPr/>
        </p:nvGraphicFramePr>
        <p:xfrm>
          <a:off x="703580" y="2106613"/>
          <a:ext cx="7224395" cy="451485"/>
        </p:xfrm>
        <a:graphic>
          <a:graphicData uri="http://schemas.openxmlformats.org/presentationml/2006/ole">
            <mc:AlternateContent xmlns:mc="http://schemas.openxmlformats.org/markup-compatibility/2006">
              <mc:Choice xmlns:v="urn:schemas-microsoft-com:vml" Requires="v">
                <p:oleObj spid="_x0000_s14347" name="" r:id="rId1" imgW="3403600" imgH="228600" progId="Equation.KSEE3">
                  <p:embed/>
                </p:oleObj>
              </mc:Choice>
              <mc:Fallback>
                <p:oleObj name="" r:id="rId1" imgW="3403600" imgH="228600" progId="Equation.KSEE3">
                  <p:embed/>
                  <p:pic>
                    <p:nvPicPr>
                      <p:cNvPr id="0" name="图片 1024"/>
                      <p:cNvPicPr/>
                      <p:nvPr/>
                    </p:nvPicPr>
                    <p:blipFill>
                      <a:blip r:embed="rId2"/>
                      <a:stretch>
                        <a:fillRect/>
                      </a:stretch>
                    </p:blipFill>
                    <p:spPr>
                      <a:xfrm>
                        <a:off x="703580" y="2106613"/>
                        <a:ext cx="7224395" cy="451485"/>
                      </a:xfrm>
                      <a:prstGeom prst="rect">
                        <a:avLst/>
                      </a:prstGeom>
                    </p:spPr>
                  </p:pic>
                </p:oleObj>
              </mc:Fallback>
            </mc:AlternateContent>
          </a:graphicData>
        </a:graphic>
      </p:graphicFrame>
      <p:sp>
        <p:nvSpPr>
          <p:cNvPr id="3" name="文本框 2"/>
          <p:cNvSpPr txBox="1"/>
          <p:nvPr/>
        </p:nvSpPr>
        <p:spPr>
          <a:xfrm>
            <a:off x="2447290" y="2653030"/>
            <a:ext cx="335280" cy="193802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静水回复力矩</a:t>
            </a:r>
            <a:endParaRPr lang="zh-CN" altLang="en-US" sz="2000">
              <a:latin typeface="宋体" panose="02010600030101010101" pitchFamily="2" charset="-122"/>
              <a:ea typeface="宋体" panose="02010600030101010101" pitchFamily="2" charset="-122"/>
            </a:endParaRPr>
          </a:p>
        </p:txBody>
      </p:sp>
      <p:sp>
        <p:nvSpPr>
          <p:cNvPr id="5" name="文本框 4"/>
          <p:cNvSpPr txBox="1"/>
          <p:nvPr/>
        </p:nvSpPr>
        <p:spPr>
          <a:xfrm>
            <a:off x="3494405" y="2585720"/>
            <a:ext cx="335280" cy="193802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波浪应激力矩</a:t>
            </a:r>
            <a:endParaRPr lang="zh-CN" altLang="en-US" sz="2000">
              <a:latin typeface="宋体" panose="02010600030101010101" pitchFamily="2" charset="-122"/>
              <a:ea typeface="宋体" panose="02010600030101010101" pitchFamily="2" charset="-122"/>
            </a:endParaRPr>
          </a:p>
        </p:txBody>
      </p:sp>
      <p:sp>
        <p:nvSpPr>
          <p:cNvPr id="6" name="文本框 5"/>
          <p:cNvSpPr txBox="1"/>
          <p:nvPr/>
        </p:nvSpPr>
        <p:spPr>
          <a:xfrm>
            <a:off x="4541520" y="2653030"/>
            <a:ext cx="335280" cy="193802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兴波阻尼力矩</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5650865" y="2653030"/>
            <a:ext cx="335280" cy="193802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旋转弹簧力矩</a:t>
            </a:r>
            <a:endParaRPr lang="zh-CN" altLang="en-US" sz="2000">
              <a:latin typeface="宋体" panose="02010600030101010101" pitchFamily="2" charset="-122"/>
              <a:ea typeface="宋体" panose="02010600030101010101" pitchFamily="2" charset="-122"/>
            </a:endParaRPr>
          </a:p>
        </p:txBody>
      </p:sp>
      <p:sp>
        <p:nvSpPr>
          <p:cNvPr id="9" name="文本框 8"/>
          <p:cNvSpPr txBox="1"/>
          <p:nvPr/>
        </p:nvSpPr>
        <p:spPr>
          <a:xfrm>
            <a:off x="6964045" y="2585720"/>
            <a:ext cx="335280" cy="193802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旋转阻尼力矩</a:t>
            </a:r>
            <a:endParaRPr lang="zh-CN" altLang="en-US" sz="2000">
              <a:latin typeface="宋体" panose="02010600030101010101" pitchFamily="2" charset="-122"/>
              <a:ea typeface="宋体" panose="02010600030101010101" pitchFamily="2" charset="-122"/>
            </a:endParaRPr>
          </a:p>
        </p:txBody>
      </p:sp>
      <p:graphicFrame>
        <p:nvGraphicFramePr>
          <p:cNvPr id="12" name="对象 11">
            <a:hlinkClick r:id="" action="ppaction://ole?verb=0"/>
          </p:cNvPr>
          <p:cNvGraphicFramePr>
            <a:graphicFrameLocks noChangeAspect="1"/>
          </p:cNvGraphicFramePr>
          <p:nvPr/>
        </p:nvGraphicFramePr>
        <p:xfrm>
          <a:off x="656590" y="4218941"/>
          <a:ext cx="1078865" cy="775970"/>
        </p:xfrm>
        <a:graphic>
          <a:graphicData uri="http://schemas.openxmlformats.org/presentationml/2006/ole">
            <mc:AlternateContent xmlns:mc="http://schemas.openxmlformats.org/markup-compatibility/2006">
              <mc:Choice xmlns:v="urn:schemas-microsoft-com:vml" Requires="v">
                <p:oleObj spid="_x0000_s14348" name="" r:id="rId3" imgW="508000" imgH="393700" progId="Equation.KSEE3">
                  <p:embed/>
                </p:oleObj>
              </mc:Choice>
              <mc:Fallback>
                <p:oleObj name="" r:id="rId3" imgW="508000" imgH="393700" progId="Equation.KSEE3">
                  <p:embed/>
                  <p:pic>
                    <p:nvPicPr>
                      <p:cNvPr id="0" name="图片 1024"/>
                      <p:cNvPicPr/>
                      <p:nvPr/>
                    </p:nvPicPr>
                    <p:blipFill>
                      <a:blip r:embed="rId4"/>
                      <a:stretch>
                        <a:fillRect/>
                      </a:stretch>
                    </p:blipFill>
                    <p:spPr>
                      <a:xfrm>
                        <a:off x="656590" y="4218941"/>
                        <a:ext cx="1078865" cy="775970"/>
                      </a:xfrm>
                      <a:prstGeom prst="rect">
                        <a:avLst/>
                      </a:prstGeom>
                    </p:spPr>
                  </p:pic>
                </p:oleObj>
              </mc:Fallback>
            </mc:AlternateContent>
          </a:graphicData>
        </a:graphic>
      </p:graphicFrame>
      <p:sp>
        <p:nvSpPr>
          <p:cNvPr id="15" name="文本框 14"/>
          <p:cNvSpPr txBox="1"/>
          <p:nvPr/>
        </p:nvSpPr>
        <p:spPr>
          <a:xfrm>
            <a:off x="9153525" y="2106930"/>
            <a:ext cx="452755" cy="224536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浮子受力矩分析</a:t>
            </a:r>
            <a:endParaRPr lang="zh-CN" altLang="en-US" sz="2000">
              <a:latin typeface="宋体" panose="02010600030101010101" pitchFamily="2" charset="-122"/>
              <a:ea typeface="宋体" panose="02010600030101010101" pitchFamily="2" charset="-122"/>
              <a:sym typeface="+mn-ea"/>
            </a:endParaRPr>
          </a:p>
        </p:txBody>
      </p:sp>
      <p:sp>
        <p:nvSpPr>
          <p:cNvPr id="7" name="左大括号 6"/>
          <p:cNvSpPr/>
          <p:nvPr/>
        </p:nvSpPr>
        <p:spPr>
          <a:xfrm rot="16200000">
            <a:off x="4144010" y="4102100"/>
            <a:ext cx="306705" cy="1160145"/>
          </a:xfrm>
          <a:prstGeom prst="leftBrace">
            <a:avLst/>
          </a:prstGeom>
          <a:effectLst>
            <a:outerShdw blurRad="45000" dist="25000" dir="5400000" rotWithShape="0">
              <a:schemeClr val="accent5">
                <a:alpha val="38000"/>
              </a:schemeClr>
            </a:outerShdw>
          </a:effectLst>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10" name="文本框 9"/>
          <p:cNvSpPr txBox="1"/>
          <p:nvPr/>
        </p:nvSpPr>
        <p:spPr>
          <a:xfrm>
            <a:off x="3203575" y="4994910"/>
            <a:ext cx="22237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外部力产生的力矩</a:t>
            </a:r>
            <a:endParaRPr lang="zh-CN" altLang="en-US" sz="2000">
              <a:latin typeface="宋体" panose="02010600030101010101" pitchFamily="2" charset="-122"/>
              <a:ea typeface="宋体" panose="02010600030101010101" pitchFamily="2" charset="-122"/>
            </a:endParaRPr>
          </a:p>
        </p:txBody>
      </p:sp>
      <p:sp>
        <p:nvSpPr>
          <p:cNvPr id="11" name="左大括号 10"/>
          <p:cNvSpPr/>
          <p:nvPr>
            <p:custDataLst>
              <p:tags r:id="rId5"/>
            </p:custDataLst>
          </p:nvPr>
        </p:nvSpPr>
        <p:spPr>
          <a:xfrm rot="16200000">
            <a:off x="6374130" y="3996690"/>
            <a:ext cx="306705" cy="1340485"/>
          </a:xfrm>
          <a:prstGeom prst="leftBrace">
            <a:avLst/>
          </a:prstGeom>
          <a:effectLst>
            <a:outerShdw blurRad="45000" dist="25000" dir="5400000" rotWithShape="0">
              <a:schemeClr val="accent5">
                <a:alpha val="38000"/>
              </a:schemeClr>
            </a:outerShdw>
          </a:effectLst>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13" name="文本框 12"/>
          <p:cNvSpPr txBox="1"/>
          <p:nvPr>
            <p:custDataLst>
              <p:tags r:id="rId6"/>
            </p:custDataLst>
          </p:nvPr>
        </p:nvSpPr>
        <p:spPr>
          <a:xfrm>
            <a:off x="5704205" y="4994910"/>
            <a:ext cx="22237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内部力产生的力矩</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第三问垂荡与纵遥情形下的分析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3074" name="文本框 3"/>
          <p:cNvSpPr txBox="1"/>
          <p:nvPr/>
        </p:nvSpPr>
        <p:spPr>
          <a:xfrm>
            <a:off x="346075" y="1312545"/>
            <a:ext cx="7988935" cy="706755"/>
          </a:xfrm>
          <a:prstGeom prst="rect">
            <a:avLst/>
          </a:prstGeom>
          <a:noFill/>
          <a:ln w="9525">
            <a:noFill/>
          </a:ln>
        </p:spPr>
        <p:txBody>
          <a:bodyPr wrap="square" anchor="t">
            <a:spAutoFit/>
          </a:bodyPr>
          <a:lstStyle/>
          <a:p>
            <a:pPr indent="0">
              <a:buFont typeface="Arial" panose="020B0604020202020204" pitchFamily="34" charset="0"/>
              <a:buNone/>
            </a:pPr>
            <a:r>
              <a:rPr lang="zh-CN" altLang="en-US" sz="4000">
                <a:latin typeface="Arial" panose="020B0604020202020204" pitchFamily="34" charset="0"/>
                <a:ea typeface="宋体" panose="02010600030101010101" pitchFamily="2" charset="-122"/>
              </a:rPr>
              <a:t>振子纵遥的力矩分析</a:t>
            </a:r>
            <a:endParaRPr lang="zh-CN" altLang="en-US" sz="4000">
              <a:latin typeface="Arial" panose="020B0604020202020204" pitchFamily="34" charset="0"/>
              <a:ea typeface="宋体" panose="02010600030101010101" pitchFamily="2" charset="-122"/>
            </a:endParaRPr>
          </a:p>
        </p:txBody>
      </p:sp>
      <p:graphicFrame>
        <p:nvGraphicFramePr>
          <p:cNvPr id="17" name="对象 16">
            <a:hlinkClick r:id="" action="ppaction://ole?verb=0"/>
          </p:cNvPr>
          <p:cNvGraphicFramePr>
            <a:graphicFrameLocks noChangeAspect="1"/>
          </p:cNvGraphicFramePr>
          <p:nvPr/>
        </p:nvGraphicFramePr>
        <p:xfrm>
          <a:off x="279718" y="1966278"/>
          <a:ext cx="8332470" cy="451485"/>
        </p:xfrm>
        <a:graphic>
          <a:graphicData uri="http://schemas.openxmlformats.org/presentationml/2006/ole">
            <mc:AlternateContent xmlns:mc="http://schemas.openxmlformats.org/markup-compatibility/2006">
              <mc:Choice xmlns:v="urn:schemas-microsoft-com:vml" Requires="v">
                <p:oleObj spid="_x0000_s15376" name="" r:id="rId1" imgW="3924300" imgH="228600" progId="Equation.KSEE3">
                  <p:embed/>
                </p:oleObj>
              </mc:Choice>
              <mc:Fallback>
                <p:oleObj name="" r:id="rId1" imgW="3924300" imgH="228600" progId="Equation.KSEE3">
                  <p:embed/>
                  <p:pic>
                    <p:nvPicPr>
                      <p:cNvPr id="0" name="图片 1024"/>
                      <p:cNvPicPr/>
                      <p:nvPr/>
                    </p:nvPicPr>
                    <p:blipFill>
                      <a:blip r:embed="rId2"/>
                      <a:stretch>
                        <a:fillRect/>
                      </a:stretch>
                    </p:blipFill>
                    <p:spPr>
                      <a:xfrm>
                        <a:off x="279718" y="1966278"/>
                        <a:ext cx="8332470" cy="451485"/>
                      </a:xfrm>
                      <a:prstGeom prst="rect">
                        <a:avLst/>
                      </a:prstGeom>
                    </p:spPr>
                  </p:pic>
                </p:oleObj>
              </mc:Fallback>
            </mc:AlternateContent>
          </a:graphicData>
        </a:graphic>
      </p:graphicFrame>
      <p:sp>
        <p:nvSpPr>
          <p:cNvPr id="2" name="文本框 1"/>
          <p:cNvSpPr txBox="1"/>
          <p:nvPr/>
        </p:nvSpPr>
        <p:spPr>
          <a:xfrm>
            <a:off x="3082290" y="2435860"/>
            <a:ext cx="335280" cy="193802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旋转弹簧力矩</a:t>
            </a:r>
            <a:endParaRPr lang="zh-CN" altLang="en-US" sz="2000">
              <a:latin typeface="宋体" panose="02010600030101010101" pitchFamily="2" charset="-122"/>
              <a:ea typeface="宋体" panose="02010600030101010101" pitchFamily="2" charset="-122"/>
            </a:endParaRPr>
          </a:p>
        </p:txBody>
      </p:sp>
      <p:sp>
        <p:nvSpPr>
          <p:cNvPr id="9" name="文本框 8"/>
          <p:cNvSpPr txBox="1"/>
          <p:nvPr/>
        </p:nvSpPr>
        <p:spPr>
          <a:xfrm>
            <a:off x="4443095" y="2435860"/>
            <a:ext cx="335280" cy="193802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旋转阻尼力矩</a:t>
            </a:r>
            <a:endParaRPr lang="zh-CN" altLang="en-US" sz="2000">
              <a:latin typeface="宋体" panose="02010600030101010101" pitchFamily="2" charset="-122"/>
              <a:ea typeface="宋体" panose="02010600030101010101" pitchFamily="2" charset="-122"/>
            </a:endParaRPr>
          </a:p>
        </p:txBody>
      </p:sp>
      <p:graphicFrame>
        <p:nvGraphicFramePr>
          <p:cNvPr id="12" name="对象 11">
            <a:hlinkClick r:id="" action="ppaction://ole?verb=0"/>
          </p:cNvPr>
          <p:cNvGraphicFramePr>
            <a:graphicFrameLocks noChangeAspect="1"/>
          </p:cNvGraphicFramePr>
          <p:nvPr/>
        </p:nvGraphicFramePr>
        <p:xfrm>
          <a:off x="1458595" y="3290571"/>
          <a:ext cx="1025525" cy="775970"/>
        </p:xfrm>
        <a:graphic>
          <a:graphicData uri="http://schemas.openxmlformats.org/presentationml/2006/ole">
            <mc:AlternateContent xmlns:mc="http://schemas.openxmlformats.org/markup-compatibility/2006">
              <mc:Choice xmlns:v="urn:schemas-microsoft-com:vml" Requires="v">
                <p:oleObj spid="_x0000_s15377" name="" r:id="rId3" imgW="482600" imgH="393700" progId="Equation.KSEE3">
                  <p:embed/>
                </p:oleObj>
              </mc:Choice>
              <mc:Fallback>
                <p:oleObj name="" r:id="rId3" imgW="482600" imgH="393700" progId="Equation.KSEE3">
                  <p:embed/>
                  <p:pic>
                    <p:nvPicPr>
                      <p:cNvPr id="0" name="图片 1024"/>
                      <p:cNvPicPr/>
                      <p:nvPr/>
                    </p:nvPicPr>
                    <p:blipFill>
                      <a:blip r:embed="rId4"/>
                      <a:stretch>
                        <a:fillRect/>
                      </a:stretch>
                    </p:blipFill>
                    <p:spPr>
                      <a:xfrm>
                        <a:off x="1458595" y="3290571"/>
                        <a:ext cx="1025525" cy="775970"/>
                      </a:xfrm>
                      <a:prstGeom prst="rect">
                        <a:avLst/>
                      </a:prstGeom>
                    </p:spPr>
                  </p:pic>
                </p:oleObj>
              </mc:Fallback>
            </mc:AlternateContent>
          </a:graphicData>
        </a:graphic>
      </p:graphicFrame>
      <p:sp>
        <p:nvSpPr>
          <p:cNvPr id="10" name="文本框 9"/>
          <p:cNvSpPr txBox="1"/>
          <p:nvPr/>
        </p:nvSpPr>
        <p:spPr>
          <a:xfrm>
            <a:off x="5968365" y="2628265"/>
            <a:ext cx="469265" cy="132207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重力力矩</a:t>
            </a:r>
            <a:endParaRPr lang="zh-CN" altLang="en-US" sz="2000">
              <a:latin typeface="宋体" panose="02010600030101010101" pitchFamily="2" charset="-122"/>
              <a:ea typeface="宋体" panose="02010600030101010101" pitchFamily="2" charset="-122"/>
            </a:endParaRPr>
          </a:p>
        </p:txBody>
      </p:sp>
      <p:sp>
        <p:nvSpPr>
          <p:cNvPr id="15" name="文本框 14"/>
          <p:cNvSpPr txBox="1"/>
          <p:nvPr/>
        </p:nvSpPr>
        <p:spPr>
          <a:xfrm>
            <a:off x="11431270" y="1732280"/>
            <a:ext cx="452755" cy="193802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振子受力分析</a:t>
            </a:r>
            <a:endParaRPr lang="zh-CN" altLang="en-US" sz="2000">
              <a:latin typeface="宋体" panose="02010600030101010101" pitchFamily="2" charset="-122"/>
              <a:ea typeface="宋体" panose="02010600030101010101" pitchFamily="2" charset="-122"/>
              <a:sym typeface="+mn-ea"/>
            </a:endParaRPr>
          </a:p>
        </p:txBody>
      </p:sp>
      <p:sp>
        <p:nvSpPr>
          <p:cNvPr id="23" name="文本框 22"/>
          <p:cNvSpPr txBox="1"/>
          <p:nvPr/>
        </p:nvSpPr>
        <p:spPr>
          <a:xfrm>
            <a:off x="1440815" y="4892040"/>
            <a:ext cx="8936990" cy="70675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振子只受到弹簧拉力、直线阻尼器阻力、重力、杆支撑力作用，重力与支撑力的合力矩导致了振子的转动。</a:t>
            </a:r>
            <a:endParaRPr lang="zh-CN" altLang="en-US" sz="2000">
              <a:latin typeface="宋体" panose="02010600030101010101" pitchFamily="2" charset="-122"/>
              <a:ea typeface="宋体" panose="02010600030101010101" pitchFamily="2" charset="-122"/>
            </a:endParaRPr>
          </a:p>
        </p:txBody>
      </p:sp>
      <p:cxnSp>
        <p:nvCxnSpPr>
          <p:cNvPr id="11" name="直接箭头连接符 10"/>
          <p:cNvCxnSpPr>
            <a:stCxn id="13" idx="3"/>
          </p:cNvCxnSpPr>
          <p:nvPr/>
        </p:nvCxnSpPr>
        <p:spPr>
          <a:xfrm flipV="1">
            <a:off x="8999220" y="2258695"/>
            <a:ext cx="1478915" cy="11950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8988425" y="3388995"/>
            <a:ext cx="75565" cy="75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9547860" y="2952750"/>
            <a:ext cx="75565" cy="75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右箭头 20"/>
          <p:cNvSpPr/>
          <p:nvPr/>
        </p:nvSpPr>
        <p:spPr>
          <a:xfrm rot="3660000">
            <a:off x="10363835" y="1828165"/>
            <a:ext cx="603250" cy="5207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文本框 21"/>
          <p:cNvSpPr txBox="1"/>
          <p:nvPr/>
        </p:nvSpPr>
        <p:spPr>
          <a:xfrm>
            <a:off x="8684260" y="3388995"/>
            <a:ext cx="297180"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O</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4" name="文本框 23"/>
          <p:cNvSpPr txBox="1"/>
          <p:nvPr/>
        </p:nvSpPr>
        <p:spPr>
          <a:xfrm>
            <a:off x="9805670" y="2913380"/>
            <a:ext cx="297180"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A</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25" name="直接箭头连接符 24"/>
          <p:cNvCxnSpPr/>
          <p:nvPr/>
        </p:nvCxnSpPr>
        <p:spPr>
          <a:xfrm>
            <a:off x="10046970" y="2593975"/>
            <a:ext cx="450215" cy="48895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478135" y="3168015"/>
            <a:ext cx="371475"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n</a:t>
            </a:r>
            <a:r>
              <a:rPr lang="en-US" altLang="zh-CN" baseline="-2500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3</a:t>
            </a:r>
            <a:endParaRPr lang="en-US" altLang="zh-CN" baseline="-2500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28" name="直接箭头连接符 27"/>
          <p:cNvCxnSpPr/>
          <p:nvPr/>
        </p:nvCxnSpPr>
        <p:spPr>
          <a:xfrm flipH="1" flipV="1">
            <a:off x="9334500" y="2675890"/>
            <a:ext cx="259080" cy="29718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9593580" y="2992120"/>
            <a:ext cx="0" cy="48895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5"/>
            </p:custDataLst>
          </p:nvPr>
        </p:nvSpPr>
        <p:spPr>
          <a:xfrm>
            <a:off x="9326245" y="3498215"/>
            <a:ext cx="411480"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mg</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graphicFrame>
        <p:nvGraphicFramePr>
          <p:cNvPr id="4" name="对象 3">
            <a:hlinkClick r:id="" action="ppaction://ole?verb=0"/>
          </p:cNvPr>
          <p:cNvGraphicFramePr>
            <a:graphicFrameLocks noChangeAspect="1"/>
          </p:cNvGraphicFramePr>
          <p:nvPr>
            <p:custDataLst>
              <p:tags r:id="rId6"/>
            </p:custDataLst>
          </p:nvPr>
        </p:nvGraphicFramePr>
        <p:xfrm>
          <a:off x="4983163" y="4440238"/>
          <a:ext cx="892810" cy="451485"/>
        </p:xfrm>
        <a:graphic>
          <a:graphicData uri="http://schemas.openxmlformats.org/presentationml/2006/ole">
            <mc:AlternateContent xmlns:mc="http://schemas.openxmlformats.org/markup-compatibility/2006">
              <mc:Choice xmlns:v="urn:schemas-microsoft-com:vml" Requires="v">
                <p:oleObj spid="_x0000_s15378" name="" r:id="rId7" imgW="419100" imgH="228600" progId="Equation.KSEE3">
                  <p:embed/>
                </p:oleObj>
              </mc:Choice>
              <mc:Fallback>
                <p:oleObj name="" r:id="rId7" imgW="419100" imgH="228600" progId="Equation.KSEE3">
                  <p:embed/>
                  <p:pic>
                    <p:nvPicPr>
                      <p:cNvPr id="0" name="图片 1024"/>
                      <p:cNvPicPr/>
                      <p:nvPr/>
                    </p:nvPicPr>
                    <p:blipFill>
                      <a:blip r:embed="rId8"/>
                      <a:stretch>
                        <a:fillRect/>
                      </a:stretch>
                    </p:blipFill>
                    <p:spPr>
                      <a:xfrm>
                        <a:off x="4983163" y="4440238"/>
                        <a:ext cx="892810" cy="451485"/>
                      </a:xfrm>
                      <a:prstGeom prst="rect">
                        <a:avLst/>
                      </a:prstGeom>
                    </p:spPr>
                  </p:pic>
                </p:oleObj>
              </mc:Fallback>
            </mc:AlternateContent>
          </a:graphicData>
        </a:graphic>
      </p:graphicFrame>
      <p:sp>
        <p:nvSpPr>
          <p:cNvPr id="3" name="文本框 2"/>
          <p:cNvSpPr txBox="1"/>
          <p:nvPr>
            <p:custDataLst>
              <p:tags r:id="rId9"/>
            </p:custDataLst>
          </p:nvPr>
        </p:nvSpPr>
        <p:spPr>
          <a:xfrm>
            <a:off x="7178040" y="2675890"/>
            <a:ext cx="469265" cy="163004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支撑力力矩</a:t>
            </a:r>
            <a:endParaRPr lang="zh-CN" altLang="en-US" sz="2000">
              <a:latin typeface="宋体" panose="02010600030101010101" pitchFamily="2" charset="-122"/>
              <a:ea typeface="宋体" panose="02010600030101010101" pitchFamily="2" charset="-122"/>
            </a:endParaRPr>
          </a:p>
        </p:txBody>
      </p:sp>
      <p:sp>
        <p:nvSpPr>
          <p:cNvPr id="27" name="文本框 26"/>
          <p:cNvSpPr txBox="1"/>
          <p:nvPr>
            <p:custDataLst>
              <p:tags r:id="rId10"/>
            </p:custDataLst>
          </p:nvPr>
        </p:nvSpPr>
        <p:spPr>
          <a:xfrm>
            <a:off x="8954770" y="2259965"/>
            <a:ext cx="371475"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N</a:t>
            </a:r>
            <a:r>
              <a:rPr lang="en-US" altLang="zh-CN" baseline="-2500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1</a:t>
            </a:r>
            <a:endParaRPr lang="en-US" altLang="zh-CN" baseline="-2500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第三问垂荡与纵遥情形下的分析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3074" name="文本框 3"/>
          <p:cNvSpPr txBox="1"/>
          <p:nvPr/>
        </p:nvSpPr>
        <p:spPr>
          <a:xfrm>
            <a:off x="346075" y="1312545"/>
            <a:ext cx="7988935" cy="706755"/>
          </a:xfrm>
          <a:prstGeom prst="rect">
            <a:avLst/>
          </a:prstGeom>
          <a:noFill/>
          <a:ln w="9525">
            <a:noFill/>
          </a:ln>
        </p:spPr>
        <p:txBody>
          <a:bodyPr wrap="square" anchor="t">
            <a:spAutoFit/>
          </a:bodyPr>
          <a:lstStyle/>
          <a:p>
            <a:pPr indent="0">
              <a:buFont typeface="Arial" panose="020B0604020202020204" pitchFamily="34" charset="0"/>
              <a:buNone/>
            </a:pPr>
            <a:r>
              <a:rPr lang="zh-CN" altLang="en-US" sz="4000">
                <a:latin typeface="Arial" panose="020B0604020202020204" pitchFamily="34" charset="0"/>
                <a:ea typeface="宋体" panose="02010600030101010101" pitchFamily="2" charset="-122"/>
              </a:rPr>
              <a:t>振子相对支点的平动受力分析</a:t>
            </a:r>
            <a:endParaRPr lang="zh-CN" altLang="en-US" sz="4000">
              <a:latin typeface="Arial" panose="020B0604020202020204" pitchFamily="34" charset="0"/>
              <a:ea typeface="宋体" panose="02010600030101010101" pitchFamily="2" charset="-122"/>
            </a:endParaRPr>
          </a:p>
        </p:txBody>
      </p:sp>
      <p:sp>
        <p:nvSpPr>
          <p:cNvPr id="15" name="文本框 14"/>
          <p:cNvSpPr txBox="1"/>
          <p:nvPr/>
        </p:nvSpPr>
        <p:spPr>
          <a:xfrm>
            <a:off x="11431270" y="1732280"/>
            <a:ext cx="452755" cy="193802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振子受力分析</a:t>
            </a:r>
            <a:endParaRPr lang="zh-CN" altLang="en-US" sz="2000">
              <a:latin typeface="宋体" panose="02010600030101010101" pitchFamily="2" charset="-122"/>
              <a:ea typeface="宋体" panose="02010600030101010101" pitchFamily="2" charset="-122"/>
              <a:sym typeface="+mn-ea"/>
            </a:endParaRPr>
          </a:p>
        </p:txBody>
      </p:sp>
      <p:graphicFrame>
        <p:nvGraphicFramePr>
          <p:cNvPr id="3" name="对象 2">
            <a:hlinkClick r:id="" action="ppaction://ole?verb=0"/>
          </p:cNvPr>
          <p:cNvGraphicFramePr>
            <a:graphicFrameLocks noChangeAspect="1"/>
          </p:cNvGraphicFramePr>
          <p:nvPr/>
        </p:nvGraphicFramePr>
        <p:xfrm>
          <a:off x="458788" y="2900363"/>
          <a:ext cx="187960" cy="349885"/>
        </p:xfrm>
        <a:graphic>
          <a:graphicData uri="http://schemas.openxmlformats.org/presentationml/2006/ole">
            <mc:AlternateContent xmlns:mc="http://schemas.openxmlformats.org/markup-compatibility/2006">
              <mc:Choice xmlns:v="urn:schemas-microsoft-com:vml" Requires="v">
                <p:oleObj spid="_x0000_s16410" name="" r:id="rId1" imgW="88265" imgH="177165" progId="Equation.KSEE3">
                  <p:embed/>
                </p:oleObj>
              </mc:Choice>
              <mc:Fallback>
                <p:oleObj name="" r:id="rId1" imgW="88265" imgH="177165" progId="Equation.KSEE3">
                  <p:embed/>
                  <p:pic>
                    <p:nvPicPr>
                      <p:cNvPr id="0" name="图片 1024"/>
                      <p:cNvPicPr/>
                      <p:nvPr/>
                    </p:nvPicPr>
                    <p:blipFill>
                      <a:blip r:embed="rId2"/>
                      <a:stretch>
                        <a:fillRect/>
                      </a:stretch>
                    </p:blipFill>
                    <p:spPr>
                      <a:xfrm>
                        <a:off x="458788" y="2900363"/>
                        <a:ext cx="187960" cy="349885"/>
                      </a:xfrm>
                      <a:prstGeom prst="rect">
                        <a:avLst/>
                      </a:prstGeom>
                    </p:spPr>
                  </p:pic>
                </p:oleObj>
              </mc:Fallback>
            </mc:AlternateContent>
          </a:graphicData>
        </a:graphic>
      </p:graphicFrame>
      <p:sp>
        <p:nvSpPr>
          <p:cNvPr id="23" name="文本框 22"/>
          <p:cNvSpPr txBox="1"/>
          <p:nvPr/>
        </p:nvSpPr>
        <p:spPr>
          <a:xfrm>
            <a:off x="808355" y="2880360"/>
            <a:ext cx="125476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弹簧原长</a:t>
            </a:r>
            <a:endParaRPr lang="zh-CN" altLang="en-US" sz="2000">
              <a:latin typeface="宋体" panose="02010600030101010101" pitchFamily="2" charset="-122"/>
              <a:ea typeface="宋体" panose="02010600030101010101" pitchFamily="2" charset="-122"/>
            </a:endParaRPr>
          </a:p>
        </p:txBody>
      </p:sp>
      <p:cxnSp>
        <p:nvCxnSpPr>
          <p:cNvPr id="11" name="直接箭头连接符 10"/>
          <p:cNvCxnSpPr>
            <a:stCxn id="13" idx="3"/>
          </p:cNvCxnSpPr>
          <p:nvPr/>
        </p:nvCxnSpPr>
        <p:spPr>
          <a:xfrm flipV="1">
            <a:off x="8999220" y="2258695"/>
            <a:ext cx="1478915" cy="119507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8988425" y="3388995"/>
            <a:ext cx="75565" cy="75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9547860" y="2952750"/>
            <a:ext cx="75565" cy="75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右箭头 20"/>
          <p:cNvSpPr/>
          <p:nvPr/>
        </p:nvSpPr>
        <p:spPr>
          <a:xfrm rot="3660000">
            <a:off x="10363835" y="1828165"/>
            <a:ext cx="603250" cy="5207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文本框 21"/>
          <p:cNvSpPr txBox="1"/>
          <p:nvPr/>
        </p:nvSpPr>
        <p:spPr>
          <a:xfrm>
            <a:off x="8684260" y="3388995"/>
            <a:ext cx="297180"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O</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4" name="文本框 23"/>
          <p:cNvSpPr txBox="1"/>
          <p:nvPr/>
        </p:nvSpPr>
        <p:spPr>
          <a:xfrm>
            <a:off x="9805670" y="2913380"/>
            <a:ext cx="297180"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A</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25" name="直接箭头连接符 24"/>
          <p:cNvCxnSpPr/>
          <p:nvPr/>
        </p:nvCxnSpPr>
        <p:spPr>
          <a:xfrm>
            <a:off x="10046970" y="2593975"/>
            <a:ext cx="450215" cy="48895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478135" y="3168015"/>
            <a:ext cx="371475"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n</a:t>
            </a:r>
            <a:r>
              <a:rPr lang="en-US" altLang="zh-CN" baseline="-2500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3</a:t>
            </a:r>
            <a:endParaRPr lang="en-US" altLang="zh-CN" baseline="-2500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7" name="文本框 26"/>
          <p:cNvSpPr txBox="1"/>
          <p:nvPr/>
        </p:nvSpPr>
        <p:spPr>
          <a:xfrm>
            <a:off x="8954770" y="2259965"/>
            <a:ext cx="371475"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N</a:t>
            </a:r>
            <a:r>
              <a:rPr lang="en-US" altLang="zh-CN" baseline="-2500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rPr>
              <a:t>1</a:t>
            </a:r>
            <a:endParaRPr lang="en-US" altLang="zh-CN" baseline="-25000">
              <a:solidFill>
                <a:schemeClr val="tx1"/>
              </a:solidFill>
              <a:uFillTx/>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28" name="直接箭头连接符 27"/>
          <p:cNvCxnSpPr/>
          <p:nvPr/>
        </p:nvCxnSpPr>
        <p:spPr>
          <a:xfrm flipH="1" flipV="1">
            <a:off x="9334500" y="2675890"/>
            <a:ext cx="259080" cy="29718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9593580" y="2992120"/>
            <a:ext cx="0" cy="48895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3"/>
            </p:custDataLst>
          </p:nvPr>
        </p:nvSpPr>
        <p:spPr>
          <a:xfrm>
            <a:off x="9326245" y="3498215"/>
            <a:ext cx="411480"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mg</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6" name="文本框 15"/>
          <p:cNvSpPr txBox="1"/>
          <p:nvPr>
            <p:custDataLst>
              <p:tags r:id="rId4"/>
            </p:custDataLst>
          </p:nvPr>
        </p:nvSpPr>
        <p:spPr>
          <a:xfrm>
            <a:off x="269240" y="3712845"/>
            <a:ext cx="292100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振子所受合力</a:t>
            </a:r>
            <a:endParaRPr lang="zh-CN" altLang="en-US" sz="2000">
              <a:latin typeface="宋体" panose="02010600030101010101" pitchFamily="2" charset="-122"/>
              <a:ea typeface="宋体" panose="02010600030101010101" pitchFamily="2" charset="-122"/>
            </a:endParaRPr>
          </a:p>
        </p:txBody>
      </p:sp>
      <p:graphicFrame>
        <p:nvGraphicFramePr>
          <p:cNvPr id="19" name="对象 18">
            <a:hlinkClick r:id="" action="ppaction://ole?verb=0"/>
          </p:cNvPr>
          <p:cNvGraphicFramePr>
            <a:graphicFrameLocks noChangeAspect="1"/>
          </p:cNvGraphicFramePr>
          <p:nvPr>
            <p:custDataLst>
              <p:tags r:id="rId5"/>
            </p:custDataLst>
          </p:nvPr>
        </p:nvGraphicFramePr>
        <p:xfrm>
          <a:off x="2378076" y="3757296"/>
          <a:ext cx="4404995" cy="450850"/>
        </p:xfrm>
        <a:graphic>
          <a:graphicData uri="http://schemas.openxmlformats.org/presentationml/2006/ole">
            <mc:AlternateContent xmlns:mc="http://schemas.openxmlformats.org/markup-compatibility/2006">
              <mc:Choice xmlns:v="urn:schemas-microsoft-com:vml" Requires="v">
                <p:oleObj spid="_x0000_s16411" name="" r:id="rId6" imgW="2070100" imgH="228600" progId="Equation.KSEE3">
                  <p:embed/>
                </p:oleObj>
              </mc:Choice>
              <mc:Fallback>
                <p:oleObj name="" r:id="rId6" imgW="2070100" imgH="228600" progId="Equation.KSEE3">
                  <p:embed/>
                  <p:pic>
                    <p:nvPicPr>
                      <p:cNvPr id="0" name="图片 1024"/>
                      <p:cNvPicPr/>
                      <p:nvPr/>
                    </p:nvPicPr>
                    <p:blipFill>
                      <a:blip r:embed="rId7"/>
                      <a:stretch>
                        <a:fillRect/>
                      </a:stretch>
                    </p:blipFill>
                    <p:spPr>
                      <a:xfrm>
                        <a:off x="2378076" y="3757296"/>
                        <a:ext cx="4404995" cy="450850"/>
                      </a:xfrm>
                      <a:prstGeom prst="rect">
                        <a:avLst/>
                      </a:prstGeom>
                    </p:spPr>
                  </p:pic>
                </p:oleObj>
              </mc:Fallback>
            </mc:AlternateContent>
          </a:graphicData>
        </a:graphic>
      </p:graphicFrame>
      <p:sp>
        <p:nvSpPr>
          <p:cNvPr id="2" name="文本框 1"/>
          <p:cNvSpPr txBox="1"/>
          <p:nvPr>
            <p:custDataLst>
              <p:tags r:id="rId8"/>
            </p:custDataLst>
          </p:nvPr>
        </p:nvSpPr>
        <p:spPr>
          <a:xfrm>
            <a:off x="396240" y="2079625"/>
            <a:ext cx="48780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弹簧长度：</a:t>
            </a:r>
            <a:r>
              <a:rPr lang="en-US" altLang="zh-CN" sz="2000">
                <a:latin typeface="宋体" panose="02010600030101010101" pitchFamily="2" charset="-122"/>
                <a:ea typeface="宋体" panose="02010600030101010101" pitchFamily="2" charset="-122"/>
              </a:rPr>
              <a:t> , </a:t>
            </a:r>
            <a:r>
              <a:rPr lang="zh-CN" altLang="en-US" sz="2000">
                <a:latin typeface="宋体" panose="02010600030101010101" pitchFamily="2" charset="-122"/>
                <a:ea typeface="宋体" panose="02010600030101010101" pitchFamily="2" charset="-122"/>
              </a:rPr>
              <a:t>弹簧的伸缩速度</a:t>
            </a:r>
            <a:endParaRPr lang="zh-CN" altLang="en-US" sz="2000">
              <a:latin typeface="宋体" panose="02010600030101010101" pitchFamily="2" charset="-122"/>
              <a:ea typeface="宋体" panose="02010600030101010101" pitchFamily="2" charset="-122"/>
            </a:endParaRPr>
          </a:p>
        </p:txBody>
      </p:sp>
      <p:graphicFrame>
        <p:nvGraphicFramePr>
          <p:cNvPr id="4" name="对象 3">
            <a:hlinkClick r:id="" action="ppaction://ole?verb=0"/>
          </p:cNvPr>
          <p:cNvGraphicFramePr>
            <a:graphicFrameLocks noChangeAspect="1"/>
          </p:cNvGraphicFramePr>
          <p:nvPr>
            <p:custDataLst>
              <p:tags r:id="rId9"/>
            </p:custDataLst>
          </p:nvPr>
        </p:nvGraphicFramePr>
        <p:xfrm>
          <a:off x="4073843" y="2028508"/>
          <a:ext cx="892810" cy="451485"/>
        </p:xfrm>
        <a:graphic>
          <a:graphicData uri="http://schemas.openxmlformats.org/presentationml/2006/ole">
            <mc:AlternateContent xmlns:mc="http://schemas.openxmlformats.org/markup-compatibility/2006">
              <mc:Choice xmlns:v="urn:schemas-microsoft-com:vml" Requires="v">
                <p:oleObj spid="_x0000_s16412" name="" r:id="rId10" imgW="419100" imgH="228600" progId="Equation.KSEE3">
                  <p:embed/>
                </p:oleObj>
              </mc:Choice>
              <mc:Fallback>
                <p:oleObj name="" r:id="rId10" imgW="419100" imgH="228600" progId="Equation.KSEE3">
                  <p:embed/>
                  <p:pic>
                    <p:nvPicPr>
                      <p:cNvPr id="0" name="图片 1024"/>
                      <p:cNvPicPr/>
                      <p:nvPr/>
                    </p:nvPicPr>
                    <p:blipFill>
                      <a:blip r:embed="rId11"/>
                      <a:stretch>
                        <a:fillRect/>
                      </a:stretch>
                    </p:blipFill>
                    <p:spPr>
                      <a:xfrm>
                        <a:off x="4073843" y="2028508"/>
                        <a:ext cx="892810" cy="451485"/>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custDataLst>
              <p:tags r:id="rId12"/>
            </p:custDataLst>
          </p:nvPr>
        </p:nvGraphicFramePr>
        <p:xfrm>
          <a:off x="1594168" y="2147253"/>
          <a:ext cx="270510" cy="276225"/>
        </p:xfrm>
        <a:graphic>
          <a:graphicData uri="http://schemas.openxmlformats.org/presentationml/2006/ole">
            <mc:AlternateContent xmlns:mc="http://schemas.openxmlformats.org/markup-compatibility/2006">
              <mc:Choice xmlns:v="urn:schemas-microsoft-com:vml" Requires="v">
                <p:oleObj spid="_x0000_s16413" name="" r:id="rId13" imgW="127000" imgH="139700" progId="Equation.KSEE3">
                  <p:embed/>
                </p:oleObj>
              </mc:Choice>
              <mc:Fallback>
                <p:oleObj name="" r:id="rId13" imgW="127000" imgH="139700" progId="Equation.KSEE3">
                  <p:embed/>
                  <p:pic>
                    <p:nvPicPr>
                      <p:cNvPr id="0" name="图片 1024"/>
                      <p:cNvPicPr/>
                      <p:nvPr/>
                    </p:nvPicPr>
                    <p:blipFill>
                      <a:blip r:embed="rId14"/>
                      <a:stretch>
                        <a:fillRect/>
                      </a:stretch>
                    </p:blipFill>
                    <p:spPr>
                      <a:xfrm>
                        <a:off x="1594168" y="2147253"/>
                        <a:ext cx="270510" cy="276225"/>
                      </a:xfrm>
                      <a:prstGeom prst="rect">
                        <a:avLst/>
                      </a:prstGeom>
                    </p:spPr>
                  </p:pic>
                </p:oleObj>
              </mc:Fallback>
            </mc:AlternateContent>
          </a:graphicData>
        </a:graphic>
      </p:graphicFrame>
      <p:sp>
        <p:nvSpPr>
          <p:cNvPr id="12" name="文本框 11"/>
          <p:cNvSpPr txBox="1"/>
          <p:nvPr/>
        </p:nvSpPr>
        <p:spPr>
          <a:xfrm>
            <a:off x="8684260" y="1815465"/>
            <a:ext cx="128016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支撑力</a:t>
            </a:r>
            <a:endParaRPr lang="zh-CN" altLang="en-US" sz="2000">
              <a:latin typeface="宋体" panose="02010600030101010101" pitchFamily="2" charset="-122"/>
              <a:ea typeface="宋体" panose="02010600030101010101" pitchFamily="2" charset="-122"/>
              <a:sym typeface="+mn-ea"/>
            </a:endParaRPr>
          </a:p>
        </p:txBody>
      </p:sp>
      <p:graphicFrame>
        <p:nvGraphicFramePr>
          <p:cNvPr id="18" name="对象 17">
            <a:hlinkClick r:id="" action="ppaction://ole?verb=0"/>
          </p:cNvPr>
          <p:cNvGraphicFramePr>
            <a:graphicFrameLocks noChangeAspect="1"/>
          </p:cNvGraphicFramePr>
          <p:nvPr>
            <p:custDataLst>
              <p:tags r:id="rId15"/>
            </p:custDataLst>
          </p:nvPr>
        </p:nvGraphicFramePr>
        <p:xfrm>
          <a:off x="2377758" y="4545013"/>
          <a:ext cx="4719320" cy="852805"/>
        </p:xfrm>
        <a:graphic>
          <a:graphicData uri="http://schemas.openxmlformats.org/presentationml/2006/ole">
            <mc:AlternateContent xmlns:mc="http://schemas.openxmlformats.org/markup-compatibility/2006">
              <mc:Choice xmlns:v="urn:schemas-microsoft-com:vml" Requires="v">
                <p:oleObj spid="_x0000_s16414" name="" r:id="rId16" imgW="2222500" imgH="431800" progId="Equation.KSEE3">
                  <p:embed/>
                </p:oleObj>
              </mc:Choice>
              <mc:Fallback>
                <p:oleObj name="" r:id="rId16" imgW="2222500" imgH="431800" progId="Equation.KSEE3">
                  <p:embed/>
                  <p:pic>
                    <p:nvPicPr>
                      <p:cNvPr id="0" name="图片 1024"/>
                      <p:cNvPicPr/>
                      <p:nvPr/>
                    </p:nvPicPr>
                    <p:blipFill>
                      <a:blip r:embed="rId17"/>
                      <a:stretch>
                        <a:fillRect/>
                      </a:stretch>
                    </p:blipFill>
                    <p:spPr>
                      <a:xfrm>
                        <a:off x="2377758" y="4545013"/>
                        <a:ext cx="4719320" cy="852805"/>
                      </a:xfrm>
                      <a:prstGeom prst="rect">
                        <a:avLst/>
                      </a:prstGeom>
                    </p:spPr>
                  </p:pic>
                </p:oleObj>
              </mc:Fallback>
            </mc:AlternateContent>
          </a:graphicData>
        </a:graphic>
      </p:graphicFrame>
      <p:sp>
        <p:nvSpPr>
          <p:cNvPr id="31" name="文本框 30"/>
          <p:cNvSpPr txBox="1"/>
          <p:nvPr/>
        </p:nvSpPr>
        <p:spPr>
          <a:xfrm>
            <a:off x="346075" y="4704715"/>
            <a:ext cx="1024255"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其中</a:t>
            </a:r>
            <a:endParaRPr lang="zh-CN" altLang="en-US" sz="2000">
              <a:latin typeface="宋体" panose="02010600030101010101" pitchFamily="2" charset="-122"/>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430530" y="1391285"/>
            <a:ext cx="117614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原点为浮子初始重心，振子重心坐标</a:t>
            </a:r>
            <a:r>
              <a:rPr lang="en-US" altLang="zh-CN" sz="2000">
                <a:latin typeface="宋体" panose="02010600030101010101" pitchFamily="2" charset="-122"/>
                <a:ea typeface="宋体" panose="02010600030101010101" pitchFamily="2" charset="-122"/>
                <a:cs typeface="宋体" panose="02010600030101010101" pitchFamily="2" charset="-122"/>
              </a:rPr>
              <a:t>A</a:t>
            </a:r>
            <a:r>
              <a:rPr lang="zh-CN" altLang="en-US" sz="2000">
                <a:latin typeface="宋体" panose="02010600030101010101" pitchFamily="2" charset="-122"/>
                <a:ea typeface="宋体" panose="02010600030101010101" pitchFamily="2" charset="-122"/>
                <a:cs typeface="宋体" panose="02010600030101010101" pitchFamily="2" charset="-122"/>
              </a:rPr>
              <a:t>，速度</a:t>
            </a:r>
            <a:r>
              <a:rPr lang="en-US" altLang="zh-CN" sz="2000">
                <a:latin typeface="宋体" panose="02010600030101010101" pitchFamily="2" charset="-122"/>
                <a:ea typeface="宋体" panose="02010600030101010101" pitchFamily="2" charset="-122"/>
                <a:cs typeface="宋体" panose="02010600030101010101" pitchFamily="2" charset="-122"/>
              </a:rPr>
              <a:t>u</a:t>
            </a:r>
            <a:r>
              <a:rPr lang="zh-CN" altLang="en-US" sz="2000">
                <a:latin typeface="宋体" panose="02010600030101010101" pitchFamily="2" charset="-122"/>
                <a:ea typeface="宋体" panose="02010600030101010101" pitchFamily="2" charset="-122"/>
                <a:cs typeface="宋体" panose="02010600030101010101" pitchFamily="2" charset="-122"/>
              </a:rPr>
              <a:t>；浮子重心坐标</a:t>
            </a:r>
            <a:r>
              <a:rPr lang="en-US" altLang="zh-CN" sz="2000">
                <a:latin typeface="宋体" panose="02010600030101010101" pitchFamily="2" charset="-122"/>
                <a:ea typeface="宋体" panose="02010600030101010101" pitchFamily="2" charset="-122"/>
                <a:cs typeface="宋体" panose="02010600030101010101" pitchFamily="2" charset="-122"/>
              </a:rPr>
              <a:t>D</a:t>
            </a:r>
            <a:r>
              <a:rPr lang="zh-CN" altLang="en-US" sz="2000">
                <a:latin typeface="宋体" panose="02010600030101010101" pitchFamily="2" charset="-122"/>
                <a:ea typeface="宋体" panose="02010600030101010101" pitchFamily="2" charset="-122"/>
                <a:cs typeface="宋体" panose="02010600030101010101" pitchFamily="2" charset="-122"/>
              </a:rPr>
              <a:t>，速度</a:t>
            </a:r>
            <a:r>
              <a:rPr lang="en-US" altLang="zh-CN" sz="2000">
                <a:latin typeface="宋体" panose="02010600030101010101" pitchFamily="2" charset="-122"/>
                <a:ea typeface="宋体" panose="02010600030101010101" pitchFamily="2" charset="-122"/>
                <a:cs typeface="宋体" panose="02010600030101010101" pitchFamily="2" charset="-122"/>
              </a:rPr>
              <a:t>U</a:t>
            </a:r>
            <a:r>
              <a:rPr lang="zh-CN" altLang="en-US" sz="2000">
                <a:latin typeface="宋体" panose="02010600030101010101" pitchFamily="2" charset="-122"/>
                <a:ea typeface="宋体" panose="02010600030101010101" pitchFamily="2" charset="-122"/>
                <a:cs typeface="宋体" panose="02010600030101010101" pitchFamily="2" charset="-122"/>
              </a:rPr>
              <a:t>；转轴中心坐标</a:t>
            </a:r>
            <a:r>
              <a:rPr lang="en-US" altLang="zh-CN" sz="2000">
                <a:latin typeface="宋体" panose="02010600030101010101" pitchFamily="2" charset="-122"/>
                <a:ea typeface="宋体" panose="02010600030101010101" pitchFamily="2" charset="-122"/>
                <a:cs typeface="宋体" panose="02010600030101010101" pitchFamily="2" charset="-122"/>
              </a:rPr>
              <a:t>O</a:t>
            </a:r>
            <a:r>
              <a:rPr lang="zh-CN" altLang="en-US" sz="2000">
                <a:latin typeface="宋体" panose="02010600030101010101" pitchFamily="2" charset="-122"/>
                <a:ea typeface="宋体" panose="02010600030101010101" pitchFamily="2" charset="-122"/>
                <a:cs typeface="宋体" panose="02010600030101010101" pitchFamily="2" charset="-122"/>
              </a:rPr>
              <a:t>，速度</a:t>
            </a:r>
            <a:r>
              <a:rPr lang="en-US" altLang="zh-CN" sz="2000">
                <a:latin typeface="宋体" panose="02010600030101010101" pitchFamily="2" charset="-122"/>
                <a:ea typeface="宋体" panose="02010600030101010101" pitchFamily="2" charset="-122"/>
                <a:cs typeface="宋体" panose="02010600030101010101" pitchFamily="2" charset="-122"/>
              </a:rPr>
              <a:t>v</a:t>
            </a:r>
            <a:endParaRPr lang="en-US" altLang="zh-CN" sz="2000" baseline="-25000">
              <a:solidFill>
                <a:schemeClr val="tx1"/>
              </a:solidFill>
              <a:uFillTx/>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497840" y="1856740"/>
            <a:ext cx="965009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cs typeface="宋体" panose="02010600030101010101" pitchFamily="2" charset="-122"/>
              </a:rPr>
              <a:t>OB</a:t>
            </a:r>
            <a:r>
              <a:rPr lang="zh-CN" altLang="en-US" sz="2000">
                <a:latin typeface="宋体" panose="02010600030101010101" pitchFamily="2" charset="-122"/>
                <a:ea typeface="宋体" panose="02010600030101010101" pitchFamily="2" charset="-122"/>
                <a:cs typeface="宋体" panose="02010600030101010101" pitchFamily="2" charset="-122"/>
              </a:rPr>
              <a:t>：弹簧长度</a:t>
            </a:r>
            <a:r>
              <a:rPr lang="en-US" altLang="zh-CN" sz="2000">
                <a:latin typeface="宋体" panose="02010600030101010101" pitchFamily="2" charset="-122"/>
                <a:ea typeface="宋体" panose="02010600030101010101" pitchFamily="2" charset="-122"/>
                <a:cs typeface="宋体" panose="02010600030101010101" pitchFamily="2" charset="-122"/>
              </a:rPr>
              <a:t>x, BA</a:t>
            </a:r>
            <a:r>
              <a:rPr lang="zh-CN" altLang="en-US" sz="2000">
                <a:latin typeface="宋体" panose="02010600030101010101" pitchFamily="2" charset="-122"/>
                <a:ea typeface="宋体" panose="02010600030101010101" pitchFamily="2" charset="-122"/>
                <a:cs typeface="宋体" panose="02010600030101010101" pitchFamily="2" charset="-122"/>
              </a:rPr>
              <a:t>：</a:t>
            </a:r>
            <a:r>
              <a:rPr lang="en-US" altLang="zh-CN" sz="2000">
                <a:latin typeface="宋体" panose="02010600030101010101" pitchFamily="2" charset="-122"/>
                <a:ea typeface="宋体" panose="02010600030101010101" pitchFamily="2" charset="-122"/>
                <a:cs typeface="宋体" panose="02010600030101010101" pitchFamily="2" charset="-122"/>
              </a:rPr>
              <a:t>H/2</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sp>
        <p:nvSpPr>
          <p:cNvPr id="26" name="文本框 25"/>
          <p:cNvSpPr txBox="1"/>
          <p:nvPr/>
        </p:nvSpPr>
        <p:spPr>
          <a:xfrm>
            <a:off x="430530" y="2481580"/>
            <a:ext cx="5431155"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则</a:t>
            </a:r>
            <a:r>
              <a:rPr lang="en-US" altLang="zh-CN" sz="2000">
                <a:latin typeface="宋体" panose="02010600030101010101" pitchFamily="2" charset="-122"/>
                <a:ea typeface="宋体" panose="02010600030101010101" pitchFamily="2" charset="-122"/>
              </a:rPr>
              <a:t>                                     </a:t>
            </a:r>
            <a:endParaRPr lang="zh-CN" altLang="en-US" sz="2000">
              <a:latin typeface="宋体" panose="02010600030101010101" pitchFamily="2" charset="-122"/>
              <a:ea typeface="宋体" panose="02010600030101010101" pitchFamily="2" charset="-122"/>
            </a:endParaRPr>
          </a:p>
        </p:txBody>
      </p:sp>
      <p:graphicFrame>
        <p:nvGraphicFramePr>
          <p:cNvPr id="27" name="对象 26">
            <a:hlinkClick r:id="" action="ppaction://ole?verb=0"/>
          </p:cNvPr>
          <p:cNvGraphicFramePr>
            <a:graphicFrameLocks noChangeAspect="1"/>
          </p:cNvGraphicFramePr>
          <p:nvPr/>
        </p:nvGraphicFramePr>
        <p:xfrm>
          <a:off x="470535" y="3106103"/>
          <a:ext cx="3072765" cy="451485"/>
        </p:xfrm>
        <a:graphic>
          <a:graphicData uri="http://schemas.openxmlformats.org/presentationml/2006/ole">
            <mc:AlternateContent xmlns:mc="http://schemas.openxmlformats.org/markup-compatibility/2006">
              <mc:Choice xmlns:v="urn:schemas-microsoft-com:vml" Requires="v">
                <p:oleObj spid="_x0000_s17434" name="" r:id="rId1" imgW="1447800" imgH="228600" progId="Equation.KSEE3">
                  <p:embed/>
                </p:oleObj>
              </mc:Choice>
              <mc:Fallback>
                <p:oleObj name="" r:id="rId1" imgW="1447800" imgH="228600" progId="Equation.KSEE3">
                  <p:embed/>
                  <p:pic>
                    <p:nvPicPr>
                      <p:cNvPr id="0" name="图片 1024"/>
                      <p:cNvPicPr/>
                      <p:nvPr/>
                    </p:nvPicPr>
                    <p:blipFill>
                      <a:blip r:embed="rId2"/>
                      <a:stretch>
                        <a:fillRect/>
                      </a:stretch>
                    </p:blipFill>
                    <p:spPr>
                      <a:xfrm>
                        <a:off x="470535" y="3106103"/>
                        <a:ext cx="3072765" cy="451485"/>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1013778" y="2481263"/>
          <a:ext cx="2293620" cy="452755"/>
        </p:xfrm>
        <a:graphic>
          <a:graphicData uri="http://schemas.openxmlformats.org/presentationml/2006/ole">
            <mc:AlternateContent xmlns:mc="http://schemas.openxmlformats.org/markup-compatibility/2006">
              <mc:Choice xmlns:v="urn:schemas-microsoft-com:vml" Requires="v">
                <p:oleObj spid="_x0000_s17435" name="" r:id="rId3" imgW="1079500" imgH="228600" progId="Equation.KSEE3">
                  <p:embed/>
                </p:oleObj>
              </mc:Choice>
              <mc:Fallback>
                <p:oleObj name="" r:id="rId3" imgW="1079500" imgH="228600" progId="Equation.KSEE3">
                  <p:embed/>
                  <p:pic>
                    <p:nvPicPr>
                      <p:cNvPr id="0" name="图片 1024"/>
                      <p:cNvPicPr/>
                      <p:nvPr/>
                    </p:nvPicPr>
                    <p:blipFill>
                      <a:blip r:embed="rId4"/>
                      <a:stretch>
                        <a:fillRect/>
                      </a:stretch>
                    </p:blipFill>
                    <p:spPr>
                      <a:xfrm>
                        <a:off x="1013778" y="2481263"/>
                        <a:ext cx="2293620" cy="452755"/>
                      </a:xfrm>
                      <a:prstGeom prst="rect">
                        <a:avLst/>
                      </a:prstGeom>
                    </p:spPr>
                  </p:pic>
                </p:oleObj>
              </mc:Fallback>
            </mc:AlternateContent>
          </a:graphicData>
        </a:graphic>
      </p:graphicFrame>
      <p:cxnSp>
        <p:nvCxnSpPr>
          <p:cNvPr id="33" name="直接连接符 32"/>
          <p:cNvCxnSpPr/>
          <p:nvPr/>
        </p:nvCxnSpPr>
        <p:spPr>
          <a:xfrm flipV="1">
            <a:off x="9051925" y="2710180"/>
            <a:ext cx="1748790" cy="172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椭圆 33"/>
          <p:cNvSpPr/>
          <p:nvPr>
            <p:custDataLst>
              <p:tags r:id="rId5"/>
            </p:custDataLst>
          </p:nvPr>
        </p:nvSpPr>
        <p:spPr>
          <a:xfrm>
            <a:off x="9051925" y="4354830"/>
            <a:ext cx="75565" cy="75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6"/>
            </p:custDataLst>
          </p:nvPr>
        </p:nvSpPr>
        <p:spPr>
          <a:xfrm>
            <a:off x="10237470" y="3190240"/>
            <a:ext cx="75565" cy="75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custDataLst>
              <p:tags r:id="rId7"/>
            </p:custDataLst>
          </p:nvPr>
        </p:nvSpPr>
        <p:spPr>
          <a:xfrm>
            <a:off x="8952230" y="4531995"/>
            <a:ext cx="297180"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O</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7" name="文本框 36"/>
          <p:cNvSpPr txBox="1"/>
          <p:nvPr>
            <p:custDataLst>
              <p:tags r:id="rId8"/>
            </p:custDataLst>
          </p:nvPr>
        </p:nvSpPr>
        <p:spPr>
          <a:xfrm>
            <a:off x="10177780" y="3389630"/>
            <a:ext cx="297180"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B</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8" name="文本框 37"/>
          <p:cNvSpPr txBox="1"/>
          <p:nvPr>
            <p:custDataLst>
              <p:tags r:id="rId9"/>
            </p:custDataLst>
          </p:nvPr>
        </p:nvSpPr>
        <p:spPr>
          <a:xfrm>
            <a:off x="10725150" y="2955925"/>
            <a:ext cx="297180"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A</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9" name="椭圆 38"/>
          <p:cNvSpPr/>
          <p:nvPr>
            <p:custDataLst>
              <p:tags r:id="rId10"/>
            </p:custDataLst>
          </p:nvPr>
        </p:nvSpPr>
        <p:spPr>
          <a:xfrm>
            <a:off x="10544810" y="2880360"/>
            <a:ext cx="75565" cy="75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0" name="对象 39">
            <a:hlinkClick r:id="" action="ppaction://ole?verb=0"/>
          </p:cNvPr>
          <p:cNvGraphicFramePr>
            <a:graphicFrameLocks noChangeAspect="1"/>
          </p:cNvGraphicFramePr>
          <p:nvPr>
            <p:custDataLst>
              <p:tags r:id="rId11"/>
            </p:custDataLst>
          </p:nvPr>
        </p:nvGraphicFramePr>
        <p:xfrm>
          <a:off x="470218" y="3729673"/>
          <a:ext cx="2616200" cy="452755"/>
        </p:xfrm>
        <a:graphic>
          <a:graphicData uri="http://schemas.openxmlformats.org/presentationml/2006/ole">
            <mc:AlternateContent xmlns:mc="http://schemas.openxmlformats.org/markup-compatibility/2006">
              <mc:Choice xmlns:v="urn:schemas-microsoft-com:vml" Requires="v">
                <p:oleObj spid="_x0000_s17436" name="" r:id="rId12" imgW="1231265" imgH="228600" progId="Equation.KSEE3">
                  <p:embed/>
                </p:oleObj>
              </mc:Choice>
              <mc:Fallback>
                <p:oleObj name="" r:id="rId12" imgW="1231265" imgH="228600" progId="Equation.KSEE3">
                  <p:embed/>
                  <p:pic>
                    <p:nvPicPr>
                      <p:cNvPr id="0" name="图片 1024"/>
                      <p:cNvPicPr/>
                      <p:nvPr/>
                    </p:nvPicPr>
                    <p:blipFill>
                      <a:blip r:embed="rId13"/>
                      <a:stretch>
                        <a:fillRect/>
                      </a:stretch>
                    </p:blipFill>
                    <p:spPr>
                      <a:xfrm>
                        <a:off x="470218" y="3729673"/>
                        <a:ext cx="2616200" cy="452755"/>
                      </a:xfrm>
                      <a:prstGeom prst="rect">
                        <a:avLst/>
                      </a:prstGeom>
                    </p:spPr>
                  </p:pic>
                </p:oleObj>
              </mc:Fallback>
            </mc:AlternateContent>
          </a:graphicData>
        </a:graphic>
      </p:graphicFrame>
      <p:graphicFrame>
        <p:nvGraphicFramePr>
          <p:cNvPr id="42" name="对象 41">
            <a:hlinkClick r:id="" action="ppaction://ole?verb=0"/>
          </p:cNvPr>
          <p:cNvGraphicFramePr>
            <a:graphicFrameLocks noChangeAspect="1"/>
          </p:cNvGraphicFramePr>
          <p:nvPr>
            <p:custDataLst>
              <p:tags r:id="rId14"/>
            </p:custDataLst>
          </p:nvPr>
        </p:nvGraphicFramePr>
        <p:xfrm>
          <a:off x="430213" y="4354513"/>
          <a:ext cx="2749550" cy="451485"/>
        </p:xfrm>
        <a:graphic>
          <a:graphicData uri="http://schemas.openxmlformats.org/presentationml/2006/ole">
            <mc:AlternateContent xmlns:mc="http://schemas.openxmlformats.org/markup-compatibility/2006">
              <mc:Choice xmlns:v="urn:schemas-microsoft-com:vml" Requires="v">
                <p:oleObj spid="_x0000_s17437" name="" r:id="rId15" imgW="1295400" imgH="228600" progId="Equation.KSEE3">
                  <p:embed/>
                </p:oleObj>
              </mc:Choice>
              <mc:Fallback>
                <p:oleObj name="" r:id="rId15" imgW="1295400" imgH="228600" progId="Equation.KSEE3">
                  <p:embed/>
                  <p:pic>
                    <p:nvPicPr>
                      <p:cNvPr id="0" name="图片 1024"/>
                      <p:cNvPicPr/>
                      <p:nvPr/>
                    </p:nvPicPr>
                    <p:blipFill>
                      <a:blip r:embed="rId16"/>
                      <a:stretch>
                        <a:fillRect/>
                      </a:stretch>
                    </p:blipFill>
                    <p:spPr>
                      <a:xfrm>
                        <a:off x="430213" y="4354513"/>
                        <a:ext cx="2749550" cy="451485"/>
                      </a:xfrm>
                      <a:prstGeom prst="rect">
                        <a:avLst/>
                      </a:prstGeom>
                    </p:spPr>
                  </p:pic>
                </p:oleObj>
              </mc:Fallback>
            </mc:AlternateContent>
          </a:graphicData>
        </a:graphic>
      </p:graphicFrame>
      <p:graphicFrame>
        <p:nvGraphicFramePr>
          <p:cNvPr id="44" name="对象 43">
            <a:hlinkClick r:id="" action="ppaction://ole?verb=0"/>
          </p:cNvPr>
          <p:cNvGraphicFramePr>
            <a:graphicFrameLocks noChangeAspect="1"/>
          </p:cNvGraphicFramePr>
          <p:nvPr>
            <p:custDataLst>
              <p:tags r:id="rId17"/>
            </p:custDataLst>
          </p:nvPr>
        </p:nvGraphicFramePr>
        <p:xfrm>
          <a:off x="352108" y="5004118"/>
          <a:ext cx="5148580" cy="451485"/>
        </p:xfrm>
        <a:graphic>
          <a:graphicData uri="http://schemas.openxmlformats.org/presentationml/2006/ole">
            <mc:AlternateContent xmlns:mc="http://schemas.openxmlformats.org/markup-compatibility/2006">
              <mc:Choice xmlns:v="urn:schemas-microsoft-com:vml" Requires="v">
                <p:oleObj spid="_x0000_s17438" name="" r:id="rId18" imgW="2425700" imgH="228600" progId="Equation.KSEE3">
                  <p:embed/>
                </p:oleObj>
              </mc:Choice>
              <mc:Fallback>
                <p:oleObj name="" r:id="rId18" imgW="2425700" imgH="228600" progId="Equation.KSEE3">
                  <p:embed/>
                  <p:pic>
                    <p:nvPicPr>
                      <p:cNvPr id="0" name="图片 1024"/>
                      <p:cNvPicPr/>
                      <p:nvPr/>
                    </p:nvPicPr>
                    <p:blipFill>
                      <a:blip r:embed="rId19"/>
                      <a:stretch>
                        <a:fillRect/>
                      </a:stretch>
                    </p:blipFill>
                    <p:spPr>
                      <a:xfrm>
                        <a:off x="352108" y="5004118"/>
                        <a:ext cx="5148580" cy="451485"/>
                      </a:xfrm>
                      <a:prstGeom prst="rect">
                        <a:avLst/>
                      </a:prstGeom>
                    </p:spPr>
                  </p:pic>
                </p:oleObj>
              </mc:Fallback>
            </mc:AlternateContent>
          </a:graphicData>
        </a:graphic>
      </p:graphicFrame>
      <p:cxnSp>
        <p:nvCxnSpPr>
          <p:cNvPr id="3" name="直接连接符 2"/>
          <p:cNvCxnSpPr/>
          <p:nvPr>
            <p:custDataLst>
              <p:tags r:id="rId20"/>
            </p:custDataLst>
          </p:nvPr>
        </p:nvCxnSpPr>
        <p:spPr>
          <a:xfrm flipH="1" flipV="1">
            <a:off x="8287385" y="2562225"/>
            <a:ext cx="800735" cy="1828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椭圆 3"/>
          <p:cNvSpPr/>
          <p:nvPr>
            <p:custDataLst>
              <p:tags r:id="rId21"/>
            </p:custDataLst>
          </p:nvPr>
        </p:nvSpPr>
        <p:spPr>
          <a:xfrm>
            <a:off x="8435975" y="2934335"/>
            <a:ext cx="75565" cy="755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custDataLst>
              <p:tags r:id="rId22"/>
            </p:custDataLst>
          </p:nvPr>
        </p:nvSpPr>
        <p:spPr>
          <a:xfrm>
            <a:off x="7990205" y="2955925"/>
            <a:ext cx="297180" cy="368300"/>
          </a:xfrm>
          <a:prstGeom prst="rect">
            <a:avLst/>
          </a:prstGeom>
          <a:noFill/>
        </p:spPr>
        <p:txBody>
          <a:bodyPr wrap="none" rtlCol="0" anchor="t">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D</a:t>
            </a:r>
            <a:endParaRPr lang="en-US" altLang="zh-CN">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08584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一些假设</a:t>
            </a:r>
            <a:endParaRPr lang="zh-CN" altLang="en-US" sz="4000">
              <a:solidFill>
                <a:schemeClr val="bg1"/>
              </a:solidFill>
              <a:latin typeface="宋体" panose="02010600030101010101" pitchFamily="2" charset="-122"/>
              <a:ea typeface="宋体" panose="02010600030101010101" pitchFamily="2" charset="-122"/>
            </a:endParaRPr>
          </a:p>
        </p:txBody>
      </p:sp>
      <p:sp>
        <p:nvSpPr>
          <p:cNvPr id="4" name="文本框 3"/>
          <p:cNvSpPr txBox="1"/>
          <p:nvPr/>
        </p:nvSpPr>
        <p:spPr>
          <a:xfrm>
            <a:off x="346075" y="1568450"/>
            <a:ext cx="5212080" cy="368300"/>
          </a:xfrm>
          <a:prstGeom prst="rect">
            <a:avLst/>
          </a:prstGeom>
          <a:noFill/>
        </p:spPr>
        <p:txBody>
          <a:bodyPr wrap="none" rtlCol="0" anchor="t">
            <a:spAutoFit/>
          </a:bodyPr>
          <a:lstStyle/>
          <a:p>
            <a:r>
              <a:rPr lang="zh-CN" altLang="en-US">
                <a:latin typeface="Arial" panose="020B0604020202020204" pitchFamily="34" charset="0"/>
                <a:ea typeface="宋体" panose="02010600030101010101" pitchFamily="2" charset="-122"/>
                <a:sym typeface="+mn-ea"/>
              </a:rPr>
              <a:t>不计浮子柱体及锥体的厚度（便于计算转动惯量）</a:t>
            </a:r>
            <a:endParaRPr lang="zh-CN" altLang="en-US">
              <a:latin typeface="Arial" panose="020B0604020202020204" pitchFamily="34" charset="0"/>
              <a:ea typeface="宋体" panose="02010600030101010101" pitchFamily="2" charset="-122"/>
              <a:sym typeface="+mn-ea"/>
            </a:endParaRPr>
          </a:p>
        </p:txBody>
      </p:sp>
      <p:sp>
        <p:nvSpPr>
          <p:cNvPr id="9" name="文本框 3"/>
          <p:cNvSpPr txBox="1"/>
          <p:nvPr/>
        </p:nvSpPr>
        <p:spPr>
          <a:xfrm>
            <a:off x="346075" y="2027555"/>
            <a:ext cx="9526905" cy="398780"/>
          </a:xfrm>
          <a:prstGeom prst="rect">
            <a:avLst/>
          </a:prstGeom>
          <a:noFill/>
          <a:ln w="9525">
            <a:noFill/>
          </a:ln>
        </p:spPr>
        <p:txBody>
          <a:bodyPr wrap="square" anchor="t">
            <a:spAutoFit/>
          </a:bodyPr>
          <a:lstStyle/>
          <a:p>
            <a:pPr indent="0">
              <a:buFont typeface="Arial" panose="020B0604020202020204" pitchFamily="34" charset="0"/>
              <a:buNone/>
            </a:pPr>
            <a:r>
              <a:rPr lang="zh-CN" altLang="en-US" sz="2000">
                <a:latin typeface="Arial" panose="020B0604020202020204" pitchFamily="34" charset="0"/>
                <a:ea typeface="宋体" panose="02010600030101010101" pitchFamily="2" charset="-122"/>
                <a:sym typeface="+mn-ea"/>
              </a:rPr>
              <a:t>振子为密度均匀的圆柱体，忽略中轴的厚度</a:t>
            </a:r>
            <a:endParaRPr lang="zh-CN" altLang="en-US" sz="2000">
              <a:latin typeface="Arial" panose="020B0604020202020204" pitchFamily="34" charset="0"/>
              <a:ea typeface="宋体" panose="02010600030101010101" pitchFamily="2" charset="-122"/>
              <a:sym typeface="+mn-ea"/>
            </a:endParaRPr>
          </a:p>
        </p:txBody>
      </p:sp>
      <p:sp>
        <p:nvSpPr>
          <p:cNvPr id="11" name="文本框 10"/>
          <p:cNvSpPr txBox="1"/>
          <p:nvPr/>
        </p:nvSpPr>
        <p:spPr>
          <a:xfrm>
            <a:off x="346075" y="2524760"/>
            <a:ext cx="9526905"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注：波浪激励力及</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纵摇激励力矩都是波浪对浮子的等效作用，其都是周期作用，圆</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3" name="文本框 12"/>
          <p:cNvSpPr txBox="1"/>
          <p:nvPr/>
        </p:nvSpPr>
        <p:spPr>
          <a:xfrm>
            <a:off x="346075" y="2926080"/>
            <a:ext cx="939292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频率即为</a:t>
            </a:r>
            <a:r>
              <a:rPr lang="zh-CN" altLang="en-US" sz="2000">
                <a:latin typeface="Times New Roman" panose="02020603050405020304" charset="0"/>
                <a:ea typeface="宋体" panose="02010600030101010101" pitchFamily="2" charset="-122"/>
                <a:cs typeface="Times New Roman" panose="02020603050405020304" charset="0"/>
              </a:rPr>
              <a:t>ω，故</a:t>
            </a:r>
            <a:r>
              <a:rPr lang="zh-CN" altLang="en-US" sz="2000">
                <a:latin typeface="宋体" panose="02010600030101010101" pitchFamily="2" charset="-122"/>
                <a:ea typeface="宋体" panose="02010600030101010101" pitchFamily="2" charset="-122"/>
                <a:sym typeface="+mn-ea"/>
              </a:rPr>
              <a:t>激励力在垂直方向，</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纵摇激励力矩平行与（纵遥转轴）</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2" name="文本框 3"/>
          <p:cNvSpPr txBox="1"/>
          <p:nvPr/>
        </p:nvSpPr>
        <p:spPr>
          <a:xfrm>
            <a:off x="405765" y="3448685"/>
            <a:ext cx="9526905" cy="398780"/>
          </a:xfrm>
          <a:prstGeom prst="rect">
            <a:avLst/>
          </a:prstGeom>
          <a:noFill/>
          <a:ln w="9525">
            <a:noFill/>
          </a:ln>
        </p:spPr>
        <p:txBody>
          <a:bodyPr wrap="square" anchor="t">
            <a:spAutoFit/>
          </a:bodyPr>
          <a:lstStyle/>
          <a:p>
            <a:pPr indent="0">
              <a:buFont typeface="Arial" panose="020B0604020202020204" pitchFamily="34" charset="0"/>
              <a:buNone/>
            </a:pPr>
            <a:r>
              <a:rPr lang="zh-CN" altLang="en-US" sz="2000">
                <a:latin typeface="Arial" panose="020B0604020202020204" pitchFamily="34" charset="0"/>
                <a:ea typeface="宋体" panose="02010600030101010101" pitchFamily="2" charset="-122"/>
                <a:sym typeface="+mn-ea"/>
              </a:rPr>
              <a:t>纵遥倾角较小</a:t>
            </a:r>
            <a:endParaRPr lang="zh-CN" altLang="en-US" sz="2000">
              <a:latin typeface="Arial" panose="020B0604020202020204" pitchFamily="34" charset="0"/>
              <a:ea typeface="宋体" panose="02010600030101010101" pitchFamily="2" charset="-122"/>
              <a:sym typeface="+mn-ea"/>
            </a:endParaRPr>
          </a:p>
        </p:txBody>
      </p:sp>
      <p:sp>
        <p:nvSpPr>
          <p:cNvPr id="5" name="文本框 4"/>
          <p:cNvSpPr txBox="1"/>
          <p:nvPr/>
        </p:nvSpPr>
        <p:spPr>
          <a:xfrm>
            <a:off x="405765" y="3970655"/>
            <a:ext cx="4754880" cy="398780"/>
          </a:xfrm>
          <a:prstGeom prst="rect">
            <a:avLst/>
          </a:prstGeom>
          <a:noFill/>
        </p:spPr>
        <p:txBody>
          <a:bodyPr wrap="none" rtlCol="0" anchor="t">
            <a:spAutoFit/>
          </a:bodyPr>
          <a:lstStyle/>
          <a:p>
            <a:r>
              <a:rPr lang="zh-CN" altLang="en-US" sz="2000">
                <a:latin typeface="Arial" panose="020B0604020202020204" pitchFamily="34" charset="0"/>
                <a:ea typeface="宋体" panose="02010600030101010101" pitchFamily="2" charset="-122"/>
                <a:sym typeface="+mn-ea"/>
              </a:rPr>
              <a:t>注：静水回复力矩是重力和浮力的合力矩</a:t>
            </a:r>
            <a:endParaRPr lang="zh-CN" altLang="en-US" sz="2000">
              <a:latin typeface="Arial" panose="020B0604020202020204" pitchFamily="34" charset="0"/>
              <a:ea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430530" y="1391285"/>
            <a:ext cx="1048702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本问题中，浮子的受力情况是较为复杂的，很难分析清楚。我们可将整个系统</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430530" y="1856740"/>
            <a:ext cx="1099121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看成一个整体来考虑，这样，我们就不需要过多考虑系统内部的相互作用力。</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26" name="文本框 25"/>
          <p:cNvSpPr txBox="1"/>
          <p:nvPr/>
        </p:nvSpPr>
        <p:spPr>
          <a:xfrm>
            <a:off x="430530" y="2388235"/>
            <a:ext cx="5431155"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sym typeface="+mn-ea"/>
              </a:rPr>
              <a:t>我们有</a:t>
            </a:r>
            <a:endParaRPr lang="zh-CN" altLang="en-US" sz="2000">
              <a:latin typeface="宋体" panose="02010600030101010101" pitchFamily="2" charset="-122"/>
              <a:ea typeface="宋体" panose="02010600030101010101" pitchFamily="2" charset="-122"/>
            </a:endParaRPr>
          </a:p>
        </p:txBody>
      </p:sp>
      <p:graphicFrame>
        <p:nvGraphicFramePr>
          <p:cNvPr id="27" name="对象 26">
            <a:hlinkClick r:id="" action="ppaction://ole?verb=0"/>
          </p:cNvPr>
          <p:cNvGraphicFramePr>
            <a:graphicFrameLocks noChangeAspect="1"/>
          </p:cNvGraphicFramePr>
          <p:nvPr/>
        </p:nvGraphicFramePr>
        <p:xfrm>
          <a:off x="6353176" y="2495233"/>
          <a:ext cx="1564005" cy="777875"/>
        </p:xfrm>
        <a:graphic>
          <a:graphicData uri="http://schemas.openxmlformats.org/presentationml/2006/ole">
            <mc:AlternateContent xmlns:mc="http://schemas.openxmlformats.org/markup-compatibility/2006">
              <mc:Choice xmlns:v="urn:schemas-microsoft-com:vml" Requires="v">
                <p:oleObj spid="_x0000_s18448" name="" r:id="rId1" imgW="736600" imgH="393700" progId="Equation.KSEE3">
                  <p:embed/>
                </p:oleObj>
              </mc:Choice>
              <mc:Fallback>
                <p:oleObj name="" r:id="rId1" imgW="736600" imgH="393700" progId="Equation.KSEE3">
                  <p:embed/>
                  <p:pic>
                    <p:nvPicPr>
                      <p:cNvPr id="0" name="图片 1024"/>
                      <p:cNvPicPr/>
                      <p:nvPr/>
                    </p:nvPicPr>
                    <p:blipFill>
                      <a:blip r:embed="rId2"/>
                      <a:stretch>
                        <a:fillRect/>
                      </a:stretch>
                    </p:blipFill>
                    <p:spPr>
                      <a:xfrm>
                        <a:off x="6353176" y="2495233"/>
                        <a:ext cx="1564005" cy="777875"/>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custDataLst>
              <p:tags r:id="rId3"/>
            </p:custDataLst>
          </p:nvPr>
        </p:nvGraphicFramePr>
        <p:xfrm>
          <a:off x="1831341" y="2495233"/>
          <a:ext cx="1346835" cy="777875"/>
        </p:xfrm>
        <a:graphic>
          <a:graphicData uri="http://schemas.openxmlformats.org/presentationml/2006/ole">
            <mc:AlternateContent xmlns:mc="http://schemas.openxmlformats.org/markup-compatibility/2006">
              <mc:Choice xmlns:v="urn:schemas-microsoft-com:vml" Requires="v">
                <p:oleObj spid="_x0000_s18449" name="" r:id="rId4" imgW="634365" imgH="393700" progId="Equation.KSEE3">
                  <p:embed/>
                </p:oleObj>
              </mc:Choice>
              <mc:Fallback>
                <p:oleObj name="" r:id="rId4" imgW="634365" imgH="393700" progId="Equation.KSEE3">
                  <p:embed/>
                  <p:pic>
                    <p:nvPicPr>
                      <p:cNvPr id="0" name="图片 1024"/>
                      <p:cNvPicPr/>
                      <p:nvPr/>
                    </p:nvPicPr>
                    <p:blipFill>
                      <a:blip r:embed="rId5"/>
                      <a:stretch>
                        <a:fillRect/>
                      </a:stretch>
                    </p:blipFill>
                    <p:spPr>
                      <a:xfrm>
                        <a:off x="1831341" y="2495233"/>
                        <a:ext cx="1346835" cy="777875"/>
                      </a:xfrm>
                      <a:prstGeom prst="rect">
                        <a:avLst/>
                      </a:prstGeom>
                    </p:spPr>
                  </p:pic>
                </p:oleObj>
              </mc:Fallback>
            </mc:AlternateContent>
          </a:graphicData>
        </a:graphic>
      </p:graphicFrame>
      <p:sp>
        <p:nvSpPr>
          <p:cNvPr id="5" name="文本框 4"/>
          <p:cNvSpPr txBox="1"/>
          <p:nvPr>
            <p:custDataLst>
              <p:tags r:id="rId6"/>
            </p:custDataLst>
          </p:nvPr>
        </p:nvSpPr>
        <p:spPr>
          <a:xfrm>
            <a:off x="3405505" y="2693670"/>
            <a:ext cx="1508125"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sym typeface="+mn-ea"/>
              </a:rPr>
              <a:t>（已知）</a:t>
            </a:r>
            <a:endParaRPr lang="zh-CN" altLang="en-US" sz="2000">
              <a:latin typeface="宋体" panose="02010600030101010101" pitchFamily="2" charset="-122"/>
              <a:ea typeface="宋体" panose="02010600030101010101" pitchFamily="2" charset="-122"/>
            </a:endParaRPr>
          </a:p>
        </p:txBody>
      </p:sp>
      <p:sp>
        <p:nvSpPr>
          <p:cNvPr id="12" name="文本框 11"/>
          <p:cNvSpPr txBox="1"/>
          <p:nvPr>
            <p:custDataLst>
              <p:tags r:id="rId7"/>
            </p:custDataLst>
          </p:nvPr>
        </p:nvSpPr>
        <p:spPr>
          <a:xfrm>
            <a:off x="8495030" y="2693670"/>
            <a:ext cx="1508125"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sym typeface="+mn-ea"/>
              </a:rPr>
              <a:t>（未知）</a:t>
            </a:r>
            <a:endParaRPr lang="zh-CN" altLang="en-US" sz="2000">
              <a:latin typeface="宋体" panose="02010600030101010101" pitchFamily="2" charset="-122"/>
              <a:ea typeface="宋体" panose="02010600030101010101" pitchFamily="2" charset="-122"/>
            </a:endParaRPr>
          </a:p>
        </p:txBody>
      </p:sp>
      <p:graphicFrame>
        <p:nvGraphicFramePr>
          <p:cNvPr id="13" name="对象 12">
            <a:hlinkClick r:id="" action="ppaction://ole?verb=0"/>
          </p:cNvPr>
          <p:cNvGraphicFramePr>
            <a:graphicFrameLocks noChangeAspect="1"/>
          </p:cNvGraphicFramePr>
          <p:nvPr>
            <p:custDataLst>
              <p:tags r:id="rId8"/>
            </p:custDataLst>
          </p:nvPr>
        </p:nvGraphicFramePr>
        <p:xfrm>
          <a:off x="1915796" y="3832543"/>
          <a:ext cx="3693795" cy="777875"/>
        </p:xfrm>
        <a:graphic>
          <a:graphicData uri="http://schemas.openxmlformats.org/presentationml/2006/ole">
            <mc:AlternateContent xmlns:mc="http://schemas.openxmlformats.org/markup-compatibility/2006">
              <mc:Choice xmlns:v="urn:schemas-microsoft-com:vml" Requires="v">
                <p:oleObj spid="_x0000_s18450" name="" r:id="rId9" imgW="1739900" imgH="393700" progId="Equation.KSEE3">
                  <p:embed/>
                </p:oleObj>
              </mc:Choice>
              <mc:Fallback>
                <p:oleObj name="" r:id="rId9" imgW="1739900" imgH="393700" progId="Equation.KSEE3">
                  <p:embed/>
                  <p:pic>
                    <p:nvPicPr>
                      <p:cNvPr id="0" name="图片 1024"/>
                      <p:cNvPicPr/>
                      <p:nvPr/>
                    </p:nvPicPr>
                    <p:blipFill>
                      <a:blip r:embed="rId10"/>
                      <a:stretch>
                        <a:fillRect/>
                      </a:stretch>
                    </p:blipFill>
                    <p:spPr>
                      <a:xfrm>
                        <a:off x="1915796" y="3832543"/>
                        <a:ext cx="3693795" cy="777875"/>
                      </a:xfrm>
                      <a:prstGeom prst="rect">
                        <a:avLst/>
                      </a:prstGeom>
                    </p:spPr>
                  </p:pic>
                </p:oleObj>
              </mc:Fallback>
            </mc:AlternateContent>
          </a:graphicData>
        </a:graphic>
      </p:graphicFrame>
      <p:sp>
        <p:nvSpPr>
          <p:cNvPr id="16" name="文本框 15"/>
          <p:cNvSpPr txBox="1"/>
          <p:nvPr>
            <p:custDataLst>
              <p:tags r:id="rId11"/>
            </p:custDataLst>
          </p:nvPr>
        </p:nvSpPr>
        <p:spPr>
          <a:xfrm>
            <a:off x="6202045" y="4022725"/>
            <a:ext cx="429514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sym typeface="+mn-ea"/>
              </a:rPr>
              <a:t>（系统受到的外力，已知）</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430530" y="1391285"/>
            <a:ext cx="117614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从而</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7" name="对象 26">
            <a:hlinkClick r:id="" action="ppaction://ole?verb=0"/>
          </p:cNvPr>
          <p:cNvGraphicFramePr>
            <a:graphicFrameLocks noChangeAspect="1"/>
          </p:cNvGraphicFramePr>
          <p:nvPr/>
        </p:nvGraphicFramePr>
        <p:xfrm>
          <a:off x="1649413" y="1622108"/>
          <a:ext cx="8064500" cy="777875"/>
        </p:xfrm>
        <a:graphic>
          <a:graphicData uri="http://schemas.openxmlformats.org/presentationml/2006/ole">
            <mc:AlternateContent xmlns:mc="http://schemas.openxmlformats.org/markup-compatibility/2006">
              <mc:Choice xmlns:v="urn:schemas-microsoft-com:vml" Requires="v">
                <p:oleObj spid="_x0000_s19472" name="" r:id="rId1" imgW="3797300" imgH="393700" progId="Equation.KSEE3">
                  <p:embed/>
                </p:oleObj>
              </mc:Choice>
              <mc:Fallback>
                <p:oleObj name="" r:id="rId1" imgW="3797300" imgH="393700" progId="Equation.KSEE3">
                  <p:embed/>
                  <p:pic>
                    <p:nvPicPr>
                      <p:cNvPr id="0" name="图片 1024"/>
                      <p:cNvPicPr/>
                      <p:nvPr/>
                    </p:nvPicPr>
                    <p:blipFill>
                      <a:blip r:embed="rId2"/>
                      <a:stretch>
                        <a:fillRect/>
                      </a:stretch>
                    </p:blipFill>
                    <p:spPr>
                      <a:xfrm>
                        <a:off x="1649413" y="1622108"/>
                        <a:ext cx="8064500" cy="777875"/>
                      </a:xfrm>
                      <a:prstGeom prst="rect">
                        <a:avLst/>
                      </a:prstGeom>
                    </p:spPr>
                  </p:pic>
                </p:oleObj>
              </mc:Fallback>
            </mc:AlternateContent>
          </a:graphicData>
        </a:graphic>
      </p:graphicFrame>
      <p:sp>
        <p:nvSpPr>
          <p:cNvPr id="6" name="文本框 5"/>
          <p:cNvSpPr txBox="1"/>
          <p:nvPr>
            <p:custDataLst>
              <p:tags r:id="rId3"/>
            </p:custDataLst>
          </p:nvPr>
        </p:nvSpPr>
        <p:spPr>
          <a:xfrm>
            <a:off x="4739005" y="2277745"/>
            <a:ext cx="335280" cy="163004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静水恢复力</a:t>
            </a:r>
            <a:endParaRPr lang="zh-CN" altLang="en-US" sz="2000">
              <a:latin typeface="宋体" panose="02010600030101010101" pitchFamily="2" charset="-122"/>
              <a:ea typeface="宋体" panose="02010600030101010101" pitchFamily="2" charset="-122"/>
            </a:endParaRPr>
          </a:p>
        </p:txBody>
      </p:sp>
      <p:sp>
        <p:nvSpPr>
          <p:cNvPr id="7" name="文本框 6"/>
          <p:cNvSpPr txBox="1"/>
          <p:nvPr>
            <p:custDataLst>
              <p:tags r:id="rId4"/>
            </p:custDataLst>
          </p:nvPr>
        </p:nvSpPr>
        <p:spPr>
          <a:xfrm>
            <a:off x="6581140" y="2310130"/>
            <a:ext cx="335280" cy="1261110"/>
          </a:xfrm>
          <a:prstGeom prst="rect">
            <a:avLst/>
          </a:prstGeom>
          <a:noFill/>
        </p:spPr>
        <p:txBody>
          <a:bodyPr wrap="square" rtlCol="0">
            <a:noAutofit/>
          </a:bodyPr>
          <a:lstStyle/>
          <a:p>
            <a:r>
              <a:rPr lang="zh-CN" altLang="en-US" sz="2000">
                <a:latin typeface="宋体" panose="02010600030101010101" pitchFamily="2" charset="-122"/>
                <a:ea typeface="宋体" panose="02010600030101010101" pitchFamily="2" charset="-122"/>
              </a:rPr>
              <a:t>垂直波浪力</a:t>
            </a:r>
            <a:endParaRPr lang="zh-CN" altLang="en-US" sz="2000">
              <a:latin typeface="宋体" panose="02010600030101010101" pitchFamily="2" charset="-122"/>
              <a:ea typeface="宋体" panose="02010600030101010101" pitchFamily="2" charset="-122"/>
            </a:endParaRPr>
          </a:p>
        </p:txBody>
      </p:sp>
      <p:sp>
        <p:nvSpPr>
          <p:cNvPr id="9" name="文本框 8"/>
          <p:cNvSpPr txBox="1"/>
          <p:nvPr>
            <p:custDataLst>
              <p:tags r:id="rId5"/>
            </p:custDataLst>
          </p:nvPr>
        </p:nvSpPr>
        <p:spPr>
          <a:xfrm>
            <a:off x="8318500" y="2324100"/>
            <a:ext cx="335280" cy="163004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兴波阻尼力</a:t>
            </a:r>
            <a:endParaRPr lang="zh-CN" altLang="en-US" sz="2000">
              <a:latin typeface="宋体" panose="02010600030101010101" pitchFamily="2" charset="-122"/>
              <a:ea typeface="宋体" panose="02010600030101010101" pitchFamily="2" charset="-122"/>
            </a:endParaRPr>
          </a:p>
        </p:txBody>
      </p:sp>
      <p:sp>
        <p:nvSpPr>
          <p:cNvPr id="10" name="文本框 9"/>
          <p:cNvSpPr txBox="1"/>
          <p:nvPr>
            <p:custDataLst>
              <p:tags r:id="rId6"/>
            </p:custDataLst>
          </p:nvPr>
        </p:nvSpPr>
        <p:spPr>
          <a:xfrm>
            <a:off x="6143625" y="2285365"/>
            <a:ext cx="335280" cy="1788160"/>
          </a:xfrm>
          <a:prstGeom prst="rect">
            <a:avLst/>
          </a:prstGeom>
          <a:noFill/>
        </p:spPr>
        <p:txBody>
          <a:bodyPr wrap="square" rtlCol="0">
            <a:noAutofit/>
          </a:bodyPr>
          <a:lstStyle/>
          <a:p>
            <a:r>
              <a:rPr lang="zh-CN" altLang="en-US" sz="2000">
                <a:latin typeface="宋体" panose="02010600030101010101" pitchFamily="2" charset="-122"/>
                <a:ea typeface="宋体" panose="02010600030101010101" pitchFamily="2" charset="-122"/>
              </a:rPr>
              <a:t>水平波浪力</a:t>
            </a:r>
            <a:endParaRPr lang="zh-CN" altLang="en-US" sz="2000">
              <a:latin typeface="宋体" panose="02010600030101010101" pitchFamily="2" charset="-122"/>
              <a:ea typeface="宋体" panose="02010600030101010101" pitchFamily="2" charset="-122"/>
            </a:endParaRPr>
          </a:p>
        </p:txBody>
      </p:sp>
      <p:sp>
        <p:nvSpPr>
          <p:cNvPr id="11" name="文本框 10"/>
          <p:cNvSpPr txBox="1"/>
          <p:nvPr>
            <p:custDataLst>
              <p:tags r:id="rId7"/>
            </p:custDataLst>
          </p:nvPr>
        </p:nvSpPr>
        <p:spPr>
          <a:xfrm>
            <a:off x="8937625" y="2364740"/>
            <a:ext cx="776605" cy="1589405"/>
          </a:xfrm>
          <a:prstGeom prst="rect">
            <a:avLst/>
          </a:prstGeom>
          <a:noFill/>
        </p:spPr>
        <p:txBody>
          <a:bodyPr wrap="square" rtlCol="0">
            <a:noAutofit/>
          </a:bodyPr>
          <a:lstStyle/>
          <a:p>
            <a:r>
              <a:rPr lang="zh-CN" altLang="en-US" sz="2000">
                <a:latin typeface="宋体" panose="02010600030101010101" pitchFamily="2" charset="-122"/>
                <a:ea typeface="宋体" panose="02010600030101010101" pitchFamily="2" charset="-122"/>
              </a:rPr>
              <a:t>旋转兴波阻尼力</a:t>
            </a:r>
            <a:endParaRPr lang="zh-CN" altLang="en-US" sz="2000">
              <a:latin typeface="宋体" panose="02010600030101010101" pitchFamily="2" charset="-122"/>
              <a:ea typeface="宋体" panose="02010600030101010101" pitchFamily="2" charset="-122"/>
            </a:endParaRPr>
          </a:p>
        </p:txBody>
      </p:sp>
      <p:sp>
        <p:nvSpPr>
          <p:cNvPr id="3" name="文本框 2"/>
          <p:cNvSpPr txBox="1"/>
          <p:nvPr>
            <p:custDataLst>
              <p:tags r:id="rId8"/>
            </p:custDataLst>
          </p:nvPr>
        </p:nvSpPr>
        <p:spPr>
          <a:xfrm>
            <a:off x="430530" y="4020820"/>
            <a:ext cx="117614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其中，兴波阻尼力和旋转兴波阻尼力导致了浮子的旋转兴波阻尼力矩</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4" name="对象 3">
            <a:hlinkClick r:id="" action="ppaction://ole?verb=0"/>
          </p:cNvPr>
          <p:cNvGraphicFramePr>
            <a:graphicFrameLocks noChangeAspect="1"/>
          </p:cNvGraphicFramePr>
          <p:nvPr>
            <p:custDataLst>
              <p:tags r:id="rId9"/>
            </p:custDataLst>
          </p:nvPr>
        </p:nvGraphicFramePr>
        <p:xfrm>
          <a:off x="2572068" y="4427856"/>
          <a:ext cx="4450080" cy="452120"/>
        </p:xfrm>
        <a:graphic>
          <a:graphicData uri="http://schemas.openxmlformats.org/presentationml/2006/ole">
            <mc:AlternateContent xmlns:mc="http://schemas.openxmlformats.org/markup-compatibility/2006">
              <mc:Choice xmlns:v="urn:schemas-microsoft-com:vml" Requires="v">
                <p:oleObj spid="_x0000_s19473" name="" r:id="rId10" imgW="2095500" imgH="228600" progId="Equation.KSEE3">
                  <p:embed/>
                </p:oleObj>
              </mc:Choice>
              <mc:Fallback>
                <p:oleObj name="" r:id="rId10" imgW="2095500" imgH="228600" progId="Equation.KSEE3">
                  <p:embed/>
                  <p:pic>
                    <p:nvPicPr>
                      <p:cNvPr id="0" name="图片 1024"/>
                      <p:cNvPicPr/>
                      <p:nvPr/>
                    </p:nvPicPr>
                    <p:blipFill>
                      <a:blip r:embed="rId11"/>
                      <a:stretch>
                        <a:fillRect/>
                      </a:stretch>
                    </p:blipFill>
                    <p:spPr>
                      <a:xfrm>
                        <a:off x="2572068" y="4427856"/>
                        <a:ext cx="4450080" cy="452120"/>
                      </a:xfrm>
                      <a:prstGeom prst="rect">
                        <a:avLst/>
                      </a:prstGeom>
                    </p:spPr>
                  </p:pic>
                </p:oleObj>
              </mc:Fallback>
            </mc:AlternateContent>
          </a:graphicData>
        </a:graphic>
      </p:graphicFrame>
      <p:sp>
        <p:nvSpPr>
          <p:cNvPr id="12" name="文本框 11"/>
          <p:cNvSpPr txBox="1"/>
          <p:nvPr>
            <p:custDataLst>
              <p:tags r:id="rId12"/>
            </p:custDataLst>
          </p:nvPr>
        </p:nvSpPr>
        <p:spPr>
          <a:xfrm>
            <a:off x="430530" y="5107940"/>
            <a:ext cx="12585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从而</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3" name="对象 12">
            <a:hlinkClick r:id="" action="ppaction://ole?verb=0"/>
          </p:cNvPr>
          <p:cNvGraphicFramePr>
            <a:graphicFrameLocks noChangeAspect="1"/>
          </p:cNvGraphicFramePr>
          <p:nvPr>
            <p:custDataLst>
              <p:tags r:id="rId13"/>
            </p:custDataLst>
          </p:nvPr>
        </p:nvGraphicFramePr>
        <p:xfrm>
          <a:off x="2455546" y="4887914"/>
          <a:ext cx="3425825" cy="854075"/>
        </p:xfrm>
        <a:graphic>
          <a:graphicData uri="http://schemas.openxmlformats.org/presentationml/2006/ole">
            <mc:AlternateContent xmlns:mc="http://schemas.openxmlformats.org/markup-compatibility/2006">
              <mc:Choice xmlns:v="urn:schemas-microsoft-com:vml" Requires="v">
                <p:oleObj spid="_x0000_s19474" name="" r:id="rId14" imgW="1612900" imgH="431800" progId="Equation.KSEE3">
                  <p:embed/>
                </p:oleObj>
              </mc:Choice>
              <mc:Fallback>
                <p:oleObj name="" r:id="rId14" imgW="1612900" imgH="431800" progId="Equation.KSEE3">
                  <p:embed/>
                  <p:pic>
                    <p:nvPicPr>
                      <p:cNvPr id="0" name="图片 1024"/>
                      <p:cNvPicPr/>
                      <p:nvPr/>
                    </p:nvPicPr>
                    <p:blipFill>
                      <a:blip r:embed="rId15"/>
                      <a:stretch>
                        <a:fillRect/>
                      </a:stretch>
                    </p:blipFill>
                    <p:spPr>
                      <a:xfrm>
                        <a:off x="2455546" y="4887914"/>
                        <a:ext cx="3425825" cy="85407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430530" y="1391285"/>
            <a:ext cx="619569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波浪激励力共同产生波浪兴波力矩</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cxnSp>
        <p:nvCxnSpPr>
          <p:cNvPr id="3" name="直接箭头连接符 2"/>
          <p:cNvCxnSpPr/>
          <p:nvPr>
            <p:custDataLst>
              <p:tags r:id="rId1"/>
            </p:custDataLst>
          </p:nvPr>
        </p:nvCxnSpPr>
        <p:spPr>
          <a:xfrm>
            <a:off x="8768715" y="2635250"/>
            <a:ext cx="948690"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custDataLst>
              <p:tags r:id="rId2"/>
            </p:custDataLst>
          </p:nvPr>
        </p:nvCxnSpPr>
        <p:spPr>
          <a:xfrm flipH="1" flipV="1">
            <a:off x="8758555" y="1992630"/>
            <a:ext cx="10160" cy="64262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对象 11">
            <a:hlinkClick r:id="" action="ppaction://ole?verb=0"/>
          </p:cNvPr>
          <p:cNvGraphicFramePr>
            <a:graphicFrameLocks noChangeAspect="1"/>
          </p:cNvGraphicFramePr>
          <p:nvPr>
            <p:custDataLst>
              <p:tags r:id="rId3"/>
            </p:custDataLst>
          </p:nvPr>
        </p:nvGraphicFramePr>
        <p:xfrm>
          <a:off x="8174674" y="1481456"/>
          <a:ext cx="1323340" cy="401320"/>
        </p:xfrm>
        <a:graphic>
          <a:graphicData uri="http://schemas.openxmlformats.org/presentationml/2006/ole">
            <mc:AlternateContent xmlns:mc="http://schemas.openxmlformats.org/markup-compatibility/2006">
              <mc:Choice xmlns:v="urn:schemas-microsoft-com:vml" Requires="v">
                <p:oleObj spid="_x0000_s20501" name="" r:id="rId4" imgW="622300" imgH="203200" progId="Equation.KSEE3">
                  <p:embed/>
                </p:oleObj>
              </mc:Choice>
              <mc:Fallback>
                <p:oleObj name="" r:id="rId4" imgW="622300" imgH="203200" progId="Equation.KSEE3">
                  <p:embed/>
                  <p:pic>
                    <p:nvPicPr>
                      <p:cNvPr id="0" name="图片 1024"/>
                      <p:cNvPicPr/>
                      <p:nvPr/>
                    </p:nvPicPr>
                    <p:blipFill>
                      <a:blip r:embed="rId5"/>
                      <a:stretch>
                        <a:fillRect/>
                      </a:stretch>
                    </p:blipFill>
                    <p:spPr>
                      <a:xfrm>
                        <a:off x="8174674" y="1481456"/>
                        <a:ext cx="1323340" cy="401320"/>
                      </a:xfrm>
                      <a:prstGeom prst="rect">
                        <a:avLst/>
                      </a:prstGeom>
                    </p:spPr>
                  </p:pic>
                </p:oleObj>
              </mc:Fallback>
            </mc:AlternateContent>
          </a:graphicData>
        </a:graphic>
      </p:graphicFrame>
      <p:graphicFrame>
        <p:nvGraphicFramePr>
          <p:cNvPr id="14" name="对象 13">
            <a:hlinkClick r:id="" action="ppaction://ole?verb=0"/>
          </p:cNvPr>
          <p:cNvGraphicFramePr>
            <a:graphicFrameLocks noChangeAspect="1"/>
          </p:cNvGraphicFramePr>
          <p:nvPr>
            <p:custDataLst>
              <p:tags r:id="rId6"/>
            </p:custDataLst>
          </p:nvPr>
        </p:nvGraphicFramePr>
        <p:xfrm>
          <a:off x="9717406" y="2687321"/>
          <a:ext cx="1384935" cy="427990"/>
        </p:xfrm>
        <a:graphic>
          <a:graphicData uri="http://schemas.openxmlformats.org/presentationml/2006/ole">
            <mc:AlternateContent xmlns:mc="http://schemas.openxmlformats.org/markup-compatibility/2006">
              <mc:Choice xmlns:v="urn:schemas-microsoft-com:vml" Requires="v">
                <p:oleObj spid="_x0000_s20502" name="" r:id="rId7" imgW="647700" imgH="215900" progId="Equation.KSEE3">
                  <p:embed/>
                </p:oleObj>
              </mc:Choice>
              <mc:Fallback>
                <p:oleObj name="" r:id="rId7" imgW="647700" imgH="215900" progId="Equation.KSEE3">
                  <p:embed/>
                  <p:pic>
                    <p:nvPicPr>
                      <p:cNvPr id="0" name="图片 1024"/>
                      <p:cNvPicPr/>
                      <p:nvPr/>
                    </p:nvPicPr>
                    <p:blipFill>
                      <a:blip r:embed="rId8"/>
                      <a:stretch>
                        <a:fillRect/>
                      </a:stretch>
                    </p:blipFill>
                    <p:spPr>
                      <a:xfrm>
                        <a:off x="9717406" y="2687321"/>
                        <a:ext cx="1384935" cy="42799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custDataLst>
              <p:tags r:id="rId9"/>
            </p:custDataLst>
          </p:nvPr>
        </p:nvGraphicFramePr>
        <p:xfrm>
          <a:off x="939801" y="1992631"/>
          <a:ext cx="7428865" cy="453390"/>
        </p:xfrm>
        <a:graphic>
          <a:graphicData uri="http://schemas.openxmlformats.org/presentationml/2006/ole">
            <mc:AlternateContent xmlns:mc="http://schemas.openxmlformats.org/markup-compatibility/2006">
              <mc:Choice xmlns:v="urn:schemas-microsoft-com:vml" Requires="v">
                <p:oleObj spid="_x0000_s20503" name="" r:id="rId10" imgW="3479800" imgH="228600" progId="Equation.KSEE3">
                  <p:embed/>
                </p:oleObj>
              </mc:Choice>
              <mc:Fallback>
                <p:oleObj name="" r:id="rId10" imgW="3479800" imgH="228600" progId="Equation.KSEE3">
                  <p:embed/>
                  <p:pic>
                    <p:nvPicPr>
                      <p:cNvPr id="0" name="图片 1024"/>
                      <p:cNvPicPr/>
                      <p:nvPr/>
                    </p:nvPicPr>
                    <p:blipFill>
                      <a:blip r:embed="rId11"/>
                      <a:stretch>
                        <a:fillRect/>
                      </a:stretch>
                    </p:blipFill>
                    <p:spPr>
                      <a:xfrm>
                        <a:off x="939801" y="1992631"/>
                        <a:ext cx="7428865" cy="453390"/>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custDataLst>
              <p:tags r:id="rId12"/>
            </p:custDataLst>
          </p:nvPr>
        </p:nvGraphicFramePr>
        <p:xfrm>
          <a:off x="939483" y="3259457"/>
          <a:ext cx="2485390" cy="501650"/>
        </p:xfrm>
        <a:graphic>
          <a:graphicData uri="http://schemas.openxmlformats.org/presentationml/2006/ole">
            <mc:AlternateContent xmlns:mc="http://schemas.openxmlformats.org/markup-compatibility/2006">
              <mc:Choice xmlns:v="urn:schemas-microsoft-com:vml" Requires="v">
                <p:oleObj spid="_x0000_s20504" name="" r:id="rId13" imgW="1168400" imgH="254000" progId="Equation.KSEE3">
                  <p:embed/>
                </p:oleObj>
              </mc:Choice>
              <mc:Fallback>
                <p:oleObj name="" r:id="rId13" imgW="1168400" imgH="254000" progId="Equation.KSEE3">
                  <p:embed/>
                  <p:pic>
                    <p:nvPicPr>
                      <p:cNvPr id="0" name="图片 1024"/>
                      <p:cNvPicPr/>
                      <p:nvPr/>
                    </p:nvPicPr>
                    <p:blipFill>
                      <a:blip r:embed="rId14"/>
                      <a:stretch>
                        <a:fillRect/>
                      </a:stretch>
                    </p:blipFill>
                    <p:spPr>
                      <a:xfrm>
                        <a:off x="939483" y="3259457"/>
                        <a:ext cx="2485390" cy="501650"/>
                      </a:xfrm>
                      <a:prstGeom prst="rect">
                        <a:avLst/>
                      </a:prstGeom>
                    </p:spPr>
                  </p:pic>
                </p:oleObj>
              </mc:Fallback>
            </mc:AlternateContent>
          </a:graphicData>
        </a:graphic>
      </p:graphicFrame>
      <p:sp>
        <p:nvSpPr>
          <p:cNvPr id="18" name="文本框 17"/>
          <p:cNvSpPr txBox="1"/>
          <p:nvPr/>
        </p:nvSpPr>
        <p:spPr>
          <a:xfrm>
            <a:off x="7283450" y="2529840"/>
            <a:ext cx="589915" cy="193802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波浪激励力矩</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430530" y="1391285"/>
            <a:ext cx="79057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由</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7" name="对象 26">
            <a:hlinkClick r:id="" action="ppaction://ole?verb=0"/>
          </p:cNvPr>
          <p:cNvGraphicFramePr>
            <a:graphicFrameLocks noChangeAspect="1"/>
          </p:cNvGraphicFramePr>
          <p:nvPr>
            <p:custDataLst>
              <p:tags r:id="rId1"/>
            </p:custDataLst>
          </p:nvPr>
        </p:nvGraphicFramePr>
        <p:xfrm>
          <a:off x="1055370" y="1787843"/>
          <a:ext cx="3072765" cy="451485"/>
        </p:xfrm>
        <a:graphic>
          <a:graphicData uri="http://schemas.openxmlformats.org/presentationml/2006/ole">
            <mc:AlternateContent xmlns:mc="http://schemas.openxmlformats.org/markup-compatibility/2006">
              <mc:Choice xmlns:v="urn:schemas-microsoft-com:vml" Requires="v">
                <p:oleObj spid="_x0000_s21525" name="" r:id="rId2" imgW="1447800" imgH="228600" progId="Equation.KSEE3">
                  <p:embed/>
                </p:oleObj>
              </mc:Choice>
              <mc:Fallback>
                <p:oleObj name="" r:id="rId2" imgW="1447800" imgH="228600" progId="Equation.KSEE3">
                  <p:embed/>
                  <p:pic>
                    <p:nvPicPr>
                      <p:cNvPr id="0" name="图片 1024"/>
                      <p:cNvPicPr/>
                      <p:nvPr/>
                    </p:nvPicPr>
                    <p:blipFill>
                      <a:blip r:embed="rId3"/>
                      <a:stretch>
                        <a:fillRect/>
                      </a:stretch>
                    </p:blipFill>
                    <p:spPr>
                      <a:xfrm>
                        <a:off x="1055370" y="1787843"/>
                        <a:ext cx="3072765" cy="451485"/>
                      </a:xfrm>
                      <a:prstGeom prst="rect">
                        <a:avLst/>
                      </a:prstGeom>
                    </p:spPr>
                  </p:pic>
                </p:oleObj>
              </mc:Fallback>
            </mc:AlternateContent>
          </a:graphicData>
        </a:graphic>
      </p:graphicFrame>
      <p:graphicFrame>
        <p:nvGraphicFramePr>
          <p:cNvPr id="42" name="对象 41">
            <a:hlinkClick r:id="" action="ppaction://ole?verb=0"/>
          </p:cNvPr>
          <p:cNvGraphicFramePr>
            <a:graphicFrameLocks noChangeAspect="1"/>
          </p:cNvGraphicFramePr>
          <p:nvPr>
            <p:custDataLst>
              <p:tags r:id="rId4"/>
            </p:custDataLst>
          </p:nvPr>
        </p:nvGraphicFramePr>
        <p:xfrm>
          <a:off x="5070158" y="1752918"/>
          <a:ext cx="2749550" cy="451485"/>
        </p:xfrm>
        <a:graphic>
          <a:graphicData uri="http://schemas.openxmlformats.org/presentationml/2006/ole">
            <mc:AlternateContent xmlns:mc="http://schemas.openxmlformats.org/markup-compatibility/2006">
              <mc:Choice xmlns:v="urn:schemas-microsoft-com:vml" Requires="v">
                <p:oleObj spid="_x0000_s21526" name="" r:id="rId5" imgW="1295400" imgH="228600" progId="Equation.KSEE3">
                  <p:embed/>
                </p:oleObj>
              </mc:Choice>
              <mc:Fallback>
                <p:oleObj name="" r:id="rId5" imgW="1295400" imgH="228600" progId="Equation.KSEE3">
                  <p:embed/>
                  <p:pic>
                    <p:nvPicPr>
                      <p:cNvPr id="0" name="图片 1024"/>
                      <p:cNvPicPr/>
                      <p:nvPr/>
                    </p:nvPicPr>
                    <p:blipFill>
                      <a:blip r:embed="rId6"/>
                      <a:stretch>
                        <a:fillRect/>
                      </a:stretch>
                    </p:blipFill>
                    <p:spPr>
                      <a:xfrm>
                        <a:off x="5070158" y="1752918"/>
                        <a:ext cx="2749550" cy="451485"/>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custDataLst>
              <p:tags r:id="rId7"/>
            </p:custDataLst>
          </p:nvPr>
        </p:nvGraphicFramePr>
        <p:xfrm>
          <a:off x="989013" y="2711768"/>
          <a:ext cx="5607050" cy="777875"/>
        </p:xfrm>
        <a:graphic>
          <a:graphicData uri="http://schemas.openxmlformats.org/presentationml/2006/ole">
            <mc:AlternateContent xmlns:mc="http://schemas.openxmlformats.org/markup-compatibility/2006">
              <mc:Choice xmlns:v="urn:schemas-microsoft-com:vml" Requires="v">
                <p:oleObj spid="_x0000_s21527" name="" r:id="rId8" imgW="2641600" imgH="393700" progId="Equation.KSEE3">
                  <p:embed/>
                </p:oleObj>
              </mc:Choice>
              <mc:Fallback>
                <p:oleObj name="" r:id="rId8" imgW="2641600" imgH="393700" progId="Equation.KSEE3">
                  <p:embed/>
                  <p:pic>
                    <p:nvPicPr>
                      <p:cNvPr id="0" name="图片 1024"/>
                      <p:cNvPicPr/>
                      <p:nvPr/>
                    </p:nvPicPr>
                    <p:blipFill>
                      <a:blip r:embed="rId9"/>
                      <a:stretch>
                        <a:fillRect/>
                      </a:stretch>
                    </p:blipFill>
                    <p:spPr>
                      <a:xfrm>
                        <a:off x="989013" y="2711768"/>
                        <a:ext cx="5607050" cy="777875"/>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custDataLst>
              <p:tags r:id="rId10"/>
            </p:custDataLst>
          </p:nvPr>
        </p:nvGraphicFramePr>
        <p:xfrm>
          <a:off x="919480" y="3997008"/>
          <a:ext cx="6900545" cy="777875"/>
        </p:xfrm>
        <a:graphic>
          <a:graphicData uri="http://schemas.openxmlformats.org/presentationml/2006/ole">
            <mc:AlternateContent xmlns:mc="http://schemas.openxmlformats.org/markup-compatibility/2006">
              <mc:Choice xmlns:v="urn:schemas-microsoft-com:vml" Requires="v">
                <p:oleObj spid="_x0000_s21528" name="" r:id="rId11" imgW="3251200" imgH="393700" progId="Equation.KSEE3">
                  <p:embed/>
                </p:oleObj>
              </mc:Choice>
              <mc:Fallback>
                <p:oleObj name="" r:id="rId11" imgW="3251200" imgH="393700" progId="Equation.KSEE3">
                  <p:embed/>
                  <p:pic>
                    <p:nvPicPr>
                      <p:cNvPr id="0" name="图片 1024"/>
                      <p:cNvPicPr/>
                      <p:nvPr/>
                    </p:nvPicPr>
                    <p:blipFill>
                      <a:blip r:embed="rId12"/>
                      <a:stretch>
                        <a:fillRect/>
                      </a:stretch>
                    </p:blipFill>
                    <p:spPr>
                      <a:xfrm>
                        <a:off x="919480" y="3997008"/>
                        <a:ext cx="6900545" cy="777875"/>
                      </a:xfrm>
                      <a:prstGeom prst="rect">
                        <a:avLst/>
                      </a:prstGeom>
                    </p:spPr>
                  </p:pic>
                </p:oleObj>
              </mc:Fallback>
            </mc:AlternateContent>
          </a:graphicData>
        </a:graphic>
      </p:graphicFrame>
      <p:sp>
        <p:nvSpPr>
          <p:cNvPr id="3" name="文本框 2"/>
          <p:cNvSpPr txBox="1"/>
          <p:nvPr>
            <p:custDataLst>
              <p:tags r:id="rId13"/>
            </p:custDataLst>
          </p:nvPr>
        </p:nvSpPr>
        <p:spPr>
          <a:xfrm>
            <a:off x="9412605" y="2921635"/>
            <a:ext cx="2027555" cy="101473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速度相加</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，可得旋转中心的加速度与速度</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custDataLst>
              <p:tags r:id="rId14"/>
            </p:custDataLst>
          </p:nvPr>
        </p:nvSpPr>
        <p:spPr>
          <a:xfrm>
            <a:off x="9412605" y="4170045"/>
            <a:ext cx="2027555" cy="101473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速度相减</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，可得弹簧伸缩的加速度与速度</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218440" y="1341120"/>
            <a:ext cx="79057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得</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1" name="对象 10">
            <a:hlinkClick r:id="" action="ppaction://ole?verb=0"/>
          </p:cNvPr>
          <p:cNvGraphicFramePr>
            <a:graphicFrameLocks noChangeAspect="1"/>
          </p:cNvGraphicFramePr>
          <p:nvPr>
            <p:custDataLst>
              <p:tags r:id="rId1"/>
            </p:custDataLst>
          </p:nvPr>
        </p:nvGraphicFramePr>
        <p:xfrm>
          <a:off x="919163" y="2348231"/>
          <a:ext cx="7658100" cy="778510"/>
        </p:xfrm>
        <a:graphic>
          <a:graphicData uri="http://schemas.openxmlformats.org/presentationml/2006/ole">
            <mc:AlternateContent xmlns:mc="http://schemas.openxmlformats.org/markup-compatibility/2006">
              <mc:Choice xmlns:v="urn:schemas-microsoft-com:vml" Requires="v">
                <p:oleObj spid="_x0000_s22549" name="" r:id="rId2" imgW="3606165" imgH="393700" progId="Equation.KSEE3">
                  <p:embed/>
                </p:oleObj>
              </mc:Choice>
              <mc:Fallback>
                <p:oleObj name="" r:id="rId2" imgW="3606165" imgH="393700" progId="Equation.KSEE3">
                  <p:embed/>
                  <p:pic>
                    <p:nvPicPr>
                      <p:cNvPr id="0" name="图片 1024"/>
                      <p:cNvPicPr/>
                      <p:nvPr/>
                    </p:nvPicPr>
                    <p:blipFill>
                      <a:blip r:embed="rId3"/>
                      <a:stretch>
                        <a:fillRect/>
                      </a:stretch>
                    </p:blipFill>
                    <p:spPr>
                      <a:xfrm>
                        <a:off x="919163" y="2348231"/>
                        <a:ext cx="7658100" cy="77851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custDataLst>
              <p:tags r:id="rId4"/>
            </p:custDataLst>
          </p:nvPr>
        </p:nvGraphicFramePr>
        <p:xfrm>
          <a:off x="937261" y="1340803"/>
          <a:ext cx="7729855" cy="776605"/>
        </p:xfrm>
        <a:graphic>
          <a:graphicData uri="http://schemas.openxmlformats.org/presentationml/2006/ole">
            <mc:AlternateContent xmlns:mc="http://schemas.openxmlformats.org/markup-compatibility/2006">
              <mc:Choice xmlns:v="urn:schemas-microsoft-com:vml" Requires="v">
                <p:oleObj spid="_x0000_s22550" name="" r:id="rId5" imgW="3632200" imgH="393700" progId="Equation.KSEE3">
                  <p:embed/>
                </p:oleObj>
              </mc:Choice>
              <mc:Fallback>
                <p:oleObj name="" r:id="rId5" imgW="3632200" imgH="393700" progId="Equation.KSEE3">
                  <p:embed/>
                  <p:pic>
                    <p:nvPicPr>
                      <p:cNvPr id="0" name="图片 1024"/>
                      <p:cNvPicPr/>
                      <p:nvPr/>
                    </p:nvPicPr>
                    <p:blipFill>
                      <a:blip r:embed="rId6"/>
                      <a:stretch>
                        <a:fillRect/>
                      </a:stretch>
                    </p:blipFill>
                    <p:spPr>
                      <a:xfrm>
                        <a:off x="937261" y="1340803"/>
                        <a:ext cx="7729855" cy="776605"/>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custDataLst>
              <p:tags r:id="rId7"/>
            </p:custDataLst>
          </p:nvPr>
        </p:nvGraphicFramePr>
        <p:xfrm>
          <a:off x="919163" y="3676968"/>
          <a:ext cx="5607050" cy="777875"/>
        </p:xfrm>
        <a:graphic>
          <a:graphicData uri="http://schemas.openxmlformats.org/presentationml/2006/ole">
            <mc:AlternateContent xmlns:mc="http://schemas.openxmlformats.org/markup-compatibility/2006">
              <mc:Choice xmlns:v="urn:schemas-microsoft-com:vml" Requires="v">
                <p:oleObj spid="_x0000_s22551" name="" r:id="rId8" imgW="2641600" imgH="393700" progId="Equation.KSEE3">
                  <p:embed/>
                </p:oleObj>
              </mc:Choice>
              <mc:Fallback>
                <p:oleObj name="" r:id="rId8" imgW="2641600" imgH="393700" progId="Equation.KSEE3">
                  <p:embed/>
                  <p:pic>
                    <p:nvPicPr>
                      <p:cNvPr id="0" name="图片 1024"/>
                      <p:cNvPicPr/>
                      <p:nvPr/>
                    </p:nvPicPr>
                    <p:blipFill>
                      <a:blip r:embed="rId9"/>
                      <a:stretch>
                        <a:fillRect/>
                      </a:stretch>
                    </p:blipFill>
                    <p:spPr>
                      <a:xfrm>
                        <a:off x="919163" y="3676968"/>
                        <a:ext cx="5607050" cy="777875"/>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custDataLst>
              <p:tags r:id="rId10"/>
            </p:custDataLst>
          </p:nvPr>
        </p:nvGraphicFramePr>
        <p:xfrm>
          <a:off x="2290445" y="4698683"/>
          <a:ext cx="5768975" cy="777875"/>
        </p:xfrm>
        <a:graphic>
          <a:graphicData uri="http://schemas.openxmlformats.org/presentationml/2006/ole">
            <mc:AlternateContent xmlns:mc="http://schemas.openxmlformats.org/markup-compatibility/2006">
              <mc:Choice xmlns:v="urn:schemas-microsoft-com:vml" Requires="v">
                <p:oleObj spid="_x0000_s22552" name="" r:id="rId11" imgW="2717800" imgH="393700" progId="Equation.KSEE3">
                  <p:embed/>
                </p:oleObj>
              </mc:Choice>
              <mc:Fallback>
                <p:oleObj name="" r:id="rId11" imgW="2717800" imgH="393700" progId="Equation.KSEE3">
                  <p:embed/>
                  <p:pic>
                    <p:nvPicPr>
                      <p:cNvPr id="0" name="图片 1024"/>
                      <p:cNvPicPr/>
                      <p:nvPr/>
                    </p:nvPicPr>
                    <p:blipFill>
                      <a:blip r:embed="rId12"/>
                      <a:stretch>
                        <a:fillRect/>
                      </a:stretch>
                    </p:blipFill>
                    <p:spPr>
                      <a:xfrm>
                        <a:off x="2290445" y="4698683"/>
                        <a:ext cx="5768975" cy="77787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第三问垂荡与纵遥情形下分析</a:t>
            </a:r>
            <a:endParaRPr lang="zh-CN" altLang="en-US" sz="4000">
              <a:solidFill>
                <a:schemeClr val="bg1"/>
              </a:solidFill>
              <a:latin typeface="宋体" panose="02010600030101010101" pitchFamily="2" charset="-122"/>
              <a:ea typeface="宋体" panose="02010600030101010101" pitchFamily="2" charset="-122"/>
            </a:endParaRPr>
          </a:p>
        </p:txBody>
      </p:sp>
      <p:graphicFrame>
        <p:nvGraphicFramePr>
          <p:cNvPr id="9" name="对象 8">
            <a:hlinkClick r:id="" action="ppaction://ole?verb=0"/>
          </p:cNvPr>
          <p:cNvGraphicFramePr>
            <a:graphicFrameLocks noChangeAspect="1"/>
          </p:cNvGraphicFramePr>
          <p:nvPr>
            <p:custDataLst>
              <p:tags r:id="rId1"/>
            </p:custDataLst>
          </p:nvPr>
        </p:nvGraphicFramePr>
        <p:xfrm>
          <a:off x="1383983" y="3370263"/>
          <a:ext cx="1000760" cy="777875"/>
        </p:xfrm>
        <a:graphic>
          <a:graphicData uri="http://schemas.openxmlformats.org/presentationml/2006/ole">
            <mc:AlternateContent xmlns:mc="http://schemas.openxmlformats.org/markup-compatibility/2006">
              <mc:Choice xmlns:v="urn:schemas-microsoft-com:vml" Requires="v">
                <p:oleObj spid="_x0000_s23563" name="" r:id="rId2" imgW="469900" imgH="393700" progId="Equation.KSEE3">
                  <p:embed/>
                </p:oleObj>
              </mc:Choice>
              <mc:Fallback>
                <p:oleObj name="" r:id="rId2" imgW="469900" imgH="393700" progId="Equation.KSEE3">
                  <p:embed/>
                  <p:pic>
                    <p:nvPicPr>
                      <p:cNvPr id="0" name="图片 1024"/>
                      <p:cNvPicPr/>
                      <p:nvPr/>
                    </p:nvPicPr>
                    <p:blipFill>
                      <a:blip r:embed="rId3"/>
                      <a:stretch>
                        <a:fillRect/>
                      </a:stretch>
                    </p:blipFill>
                    <p:spPr>
                      <a:xfrm>
                        <a:off x="1383983" y="3370263"/>
                        <a:ext cx="1000760" cy="777875"/>
                      </a:xfrm>
                      <a:prstGeom prst="rect">
                        <a:avLst/>
                      </a:prstGeom>
                    </p:spPr>
                  </p:pic>
                </p:oleObj>
              </mc:Fallback>
            </mc:AlternateContent>
          </a:graphicData>
        </a:graphic>
      </p:graphicFrame>
      <p:sp>
        <p:nvSpPr>
          <p:cNvPr id="12" name="文本框 11"/>
          <p:cNvSpPr txBox="1"/>
          <p:nvPr>
            <p:custDataLst>
              <p:tags r:id="rId4"/>
            </p:custDataLst>
          </p:nvPr>
        </p:nvSpPr>
        <p:spPr>
          <a:xfrm>
            <a:off x="419735" y="1454150"/>
            <a:ext cx="4064000" cy="346710"/>
          </a:xfrm>
          <a:prstGeom prst="rect">
            <a:avLst/>
          </a:prstGeom>
          <a:noFill/>
        </p:spPr>
        <p:txBody>
          <a:bodyPr wrap="square" rtlCol="0">
            <a:noAutofit/>
          </a:bodyPr>
          <a:lstStyle/>
          <a:p>
            <a:r>
              <a:rPr lang="zh-CN" altLang="en-US" sz="2000">
                <a:latin typeface="宋体" panose="02010600030101010101" pitchFamily="2" charset="-122"/>
                <a:ea typeface="宋体" panose="02010600030101010101" pitchFamily="2" charset="-122"/>
              </a:rPr>
              <a:t>从而得</a:t>
            </a:r>
            <a:endParaRPr lang="zh-CN" altLang="en-US" sz="2000">
              <a:latin typeface="宋体" panose="02010600030101010101" pitchFamily="2" charset="-122"/>
              <a:ea typeface="宋体" panose="02010600030101010101" pitchFamily="2" charset="-122"/>
            </a:endParaRPr>
          </a:p>
        </p:txBody>
      </p:sp>
      <p:graphicFrame>
        <p:nvGraphicFramePr>
          <p:cNvPr id="6" name="对象 5">
            <a:hlinkClick r:id="" action="ppaction://ole?verb=0"/>
          </p:cNvPr>
          <p:cNvGraphicFramePr>
            <a:graphicFrameLocks noChangeAspect="1"/>
          </p:cNvGraphicFramePr>
          <p:nvPr>
            <p:custDataLst>
              <p:tags r:id="rId5"/>
            </p:custDataLst>
          </p:nvPr>
        </p:nvGraphicFramePr>
        <p:xfrm>
          <a:off x="1168400" y="2057718"/>
          <a:ext cx="8491855" cy="777875"/>
        </p:xfrm>
        <a:graphic>
          <a:graphicData uri="http://schemas.openxmlformats.org/presentationml/2006/ole">
            <mc:AlternateContent xmlns:mc="http://schemas.openxmlformats.org/markup-compatibility/2006">
              <mc:Choice xmlns:v="urn:schemas-microsoft-com:vml" Requires="v">
                <p:oleObj spid="_x0000_s23564" name="" r:id="rId6" imgW="4000500" imgH="393700" progId="Equation.KSEE3">
                  <p:embed/>
                </p:oleObj>
              </mc:Choice>
              <mc:Fallback>
                <p:oleObj name="" r:id="rId6" imgW="4000500" imgH="393700" progId="Equation.KSEE3">
                  <p:embed/>
                  <p:pic>
                    <p:nvPicPr>
                      <p:cNvPr id="0" name="图片 1024"/>
                      <p:cNvPicPr/>
                      <p:nvPr/>
                    </p:nvPicPr>
                    <p:blipFill>
                      <a:blip r:embed="rId7"/>
                      <a:stretch>
                        <a:fillRect/>
                      </a:stretch>
                    </p:blipFill>
                    <p:spPr>
                      <a:xfrm>
                        <a:off x="1168400" y="2057718"/>
                        <a:ext cx="8491855" cy="77787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914336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sym typeface="+mn-ea"/>
              </a:rPr>
              <a:t>第三问垂荡与纵遥情形下的系统</a:t>
            </a:r>
            <a:endParaRPr lang="zh-CN" altLang="en-US" sz="4000">
              <a:solidFill>
                <a:schemeClr val="bg1"/>
              </a:solidFill>
              <a:latin typeface="宋体" panose="02010600030101010101" pitchFamily="2" charset="-122"/>
              <a:ea typeface="宋体" panose="02010600030101010101" pitchFamily="2" charset="-122"/>
              <a:sym typeface="+mn-ea"/>
            </a:endParaRPr>
          </a:p>
        </p:txBody>
      </p:sp>
      <p:graphicFrame>
        <p:nvGraphicFramePr>
          <p:cNvPr id="6" name="对象 5">
            <a:hlinkClick r:id="" action="ppaction://ole?verb=0"/>
          </p:cNvPr>
          <p:cNvGraphicFramePr>
            <a:graphicFrameLocks noChangeAspect="1"/>
          </p:cNvGraphicFramePr>
          <p:nvPr/>
        </p:nvGraphicFramePr>
        <p:xfrm>
          <a:off x="2056765" y="3205481"/>
          <a:ext cx="1025525" cy="775970"/>
        </p:xfrm>
        <a:graphic>
          <a:graphicData uri="http://schemas.openxmlformats.org/presentationml/2006/ole">
            <mc:AlternateContent xmlns:mc="http://schemas.openxmlformats.org/markup-compatibility/2006">
              <mc:Choice xmlns:v="urn:schemas-microsoft-com:vml" Requires="v">
                <p:oleObj spid="_x0000_s24602" name="" r:id="rId1" imgW="482600" imgH="393700" progId="Equation.KSEE3">
                  <p:embed/>
                </p:oleObj>
              </mc:Choice>
              <mc:Fallback>
                <p:oleObj name="" r:id="rId1" imgW="482600" imgH="393700" progId="Equation.KSEE3">
                  <p:embed/>
                  <p:pic>
                    <p:nvPicPr>
                      <p:cNvPr id="0" name="图片 1024"/>
                      <p:cNvPicPr/>
                      <p:nvPr/>
                    </p:nvPicPr>
                    <p:blipFill>
                      <a:blip r:embed="rId2"/>
                      <a:stretch>
                        <a:fillRect/>
                      </a:stretch>
                    </p:blipFill>
                    <p:spPr>
                      <a:xfrm>
                        <a:off x="2056765" y="3205481"/>
                        <a:ext cx="1025525" cy="775970"/>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401320" y="1749743"/>
          <a:ext cx="7221855" cy="451485"/>
        </p:xfrm>
        <a:graphic>
          <a:graphicData uri="http://schemas.openxmlformats.org/presentationml/2006/ole">
            <mc:AlternateContent xmlns:mc="http://schemas.openxmlformats.org/markup-compatibility/2006">
              <mc:Choice xmlns:v="urn:schemas-microsoft-com:vml" Requires="v">
                <p:oleObj spid="_x0000_s24603" name="" r:id="rId3" imgW="3403600" imgH="228600" progId="Equation.KSEE3">
                  <p:embed/>
                </p:oleObj>
              </mc:Choice>
              <mc:Fallback>
                <p:oleObj name="" r:id="rId3" imgW="3403600" imgH="228600" progId="Equation.KSEE3">
                  <p:embed/>
                  <p:pic>
                    <p:nvPicPr>
                      <p:cNvPr id="0" name="图片 1024"/>
                      <p:cNvPicPr/>
                      <p:nvPr/>
                    </p:nvPicPr>
                    <p:blipFill>
                      <a:blip r:embed="rId4"/>
                      <a:stretch>
                        <a:fillRect/>
                      </a:stretch>
                    </p:blipFill>
                    <p:spPr>
                      <a:xfrm>
                        <a:off x="401320" y="1749743"/>
                        <a:ext cx="7221855" cy="451485"/>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278765" y="3205481"/>
          <a:ext cx="1078865" cy="775970"/>
        </p:xfrm>
        <a:graphic>
          <a:graphicData uri="http://schemas.openxmlformats.org/presentationml/2006/ole">
            <mc:AlternateContent xmlns:mc="http://schemas.openxmlformats.org/markup-compatibility/2006">
              <mc:Choice xmlns:v="urn:schemas-microsoft-com:vml" Requires="v">
                <p:oleObj spid="_x0000_s24604" name="" r:id="rId5" imgW="508000" imgH="393700" progId="Equation.KSEE3">
                  <p:embed/>
                </p:oleObj>
              </mc:Choice>
              <mc:Fallback>
                <p:oleObj name="" r:id="rId5" imgW="508000" imgH="393700" progId="Equation.KSEE3">
                  <p:embed/>
                  <p:pic>
                    <p:nvPicPr>
                      <p:cNvPr id="0" name="图片 1024"/>
                      <p:cNvPicPr/>
                      <p:nvPr/>
                    </p:nvPicPr>
                    <p:blipFill>
                      <a:blip r:embed="rId6"/>
                      <a:stretch>
                        <a:fillRect/>
                      </a:stretch>
                    </p:blipFill>
                    <p:spPr>
                      <a:xfrm>
                        <a:off x="278765" y="3205481"/>
                        <a:ext cx="1078865" cy="775970"/>
                      </a:xfrm>
                      <a:prstGeom prst="rect">
                        <a:avLst/>
                      </a:prstGeom>
                    </p:spPr>
                  </p:pic>
                </p:oleObj>
              </mc:Fallback>
            </mc:AlternateContent>
          </a:graphicData>
        </a:graphic>
      </p:graphicFrame>
      <p:sp>
        <p:nvSpPr>
          <p:cNvPr id="3" name="文本框 2"/>
          <p:cNvSpPr txBox="1"/>
          <p:nvPr/>
        </p:nvSpPr>
        <p:spPr>
          <a:xfrm>
            <a:off x="346075" y="1290320"/>
            <a:ext cx="474345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sym typeface="+mn-ea"/>
              </a:rPr>
              <a:t>最后，给出完整的微分系统</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p:txBody>
      </p:sp>
      <p:graphicFrame>
        <p:nvGraphicFramePr>
          <p:cNvPr id="7" name="对象 6">
            <a:hlinkClick r:id="" action="ppaction://ole?verb=0"/>
          </p:cNvPr>
          <p:cNvGraphicFramePr>
            <a:graphicFrameLocks noChangeAspect="1"/>
          </p:cNvGraphicFramePr>
          <p:nvPr/>
        </p:nvGraphicFramePr>
        <p:xfrm>
          <a:off x="3745230" y="3392806"/>
          <a:ext cx="5528945" cy="401320"/>
        </p:xfrm>
        <a:graphic>
          <a:graphicData uri="http://schemas.openxmlformats.org/presentationml/2006/ole">
            <mc:AlternateContent xmlns:mc="http://schemas.openxmlformats.org/markup-compatibility/2006">
              <mc:Choice xmlns:v="urn:schemas-microsoft-com:vml" Requires="v">
                <p:oleObj spid="_x0000_s24605" name="" r:id="rId7" imgW="2602865" imgH="203200" progId="Equation.KSEE3">
                  <p:embed/>
                </p:oleObj>
              </mc:Choice>
              <mc:Fallback>
                <p:oleObj name="" r:id="rId7" imgW="2602865" imgH="203200" progId="Equation.KSEE3">
                  <p:embed/>
                  <p:pic>
                    <p:nvPicPr>
                      <p:cNvPr id="0" name="图片 1024"/>
                      <p:cNvPicPr/>
                      <p:nvPr/>
                    </p:nvPicPr>
                    <p:blipFill>
                      <a:blip r:embed="rId8"/>
                      <a:stretch>
                        <a:fillRect/>
                      </a:stretch>
                    </p:blipFill>
                    <p:spPr>
                      <a:xfrm>
                        <a:off x="3745230" y="3392806"/>
                        <a:ext cx="5528945" cy="401320"/>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1478915" y="2477453"/>
          <a:ext cx="5229225" cy="451485"/>
        </p:xfrm>
        <a:graphic>
          <a:graphicData uri="http://schemas.openxmlformats.org/presentationml/2006/ole">
            <mc:AlternateContent xmlns:mc="http://schemas.openxmlformats.org/markup-compatibility/2006">
              <mc:Choice xmlns:v="urn:schemas-microsoft-com:vml" Requires="v">
                <p:oleObj spid="_x0000_s24606" name="" r:id="rId9" imgW="2463165" imgH="228600" progId="Equation.KSEE3">
                  <p:embed/>
                </p:oleObj>
              </mc:Choice>
              <mc:Fallback>
                <p:oleObj name="" r:id="rId9" imgW="2463165" imgH="228600" progId="Equation.KSEE3">
                  <p:embed/>
                  <p:pic>
                    <p:nvPicPr>
                      <p:cNvPr id="0" name="图片 1024"/>
                      <p:cNvPicPr/>
                      <p:nvPr/>
                    </p:nvPicPr>
                    <p:blipFill>
                      <a:blip r:embed="rId10"/>
                      <a:stretch>
                        <a:fillRect/>
                      </a:stretch>
                    </p:blipFill>
                    <p:spPr>
                      <a:xfrm>
                        <a:off x="1478915" y="2477453"/>
                        <a:ext cx="5229225" cy="451485"/>
                      </a:xfrm>
                      <a:prstGeom prst="rect">
                        <a:avLst/>
                      </a:prstGeom>
                    </p:spPr>
                  </p:pic>
                </p:oleObj>
              </mc:Fallback>
            </mc:AlternateContent>
          </a:graphicData>
        </a:graphic>
      </p:graphicFrame>
      <p:sp>
        <p:nvSpPr>
          <p:cNvPr id="2" name="文本框 1"/>
          <p:cNvSpPr txBox="1"/>
          <p:nvPr/>
        </p:nvSpPr>
        <p:spPr>
          <a:xfrm>
            <a:off x="2513965" y="4646930"/>
            <a:ext cx="257556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系统绕动方程组</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0333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第三问垂荡与纵遥情形下的分析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405765" y="1334135"/>
            <a:ext cx="359410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系统平动方程组</a:t>
            </a:r>
            <a:endParaRPr lang="zh-CN" altLang="en-US" sz="2000">
              <a:latin typeface="宋体" panose="02010600030101010101" pitchFamily="2" charset="-122"/>
              <a:ea typeface="宋体" panose="02010600030101010101" pitchFamily="2" charset="-122"/>
            </a:endParaRPr>
          </a:p>
        </p:txBody>
      </p:sp>
      <p:graphicFrame>
        <p:nvGraphicFramePr>
          <p:cNvPr id="24" name="对象 23">
            <a:hlinkClick r:id="" action="ppaction://ole?verb=0"/>
          </p:cNvPr>
          <p:cNvGraphicFramePr>
            <a:graphicFrameLocks noChangeAspect="1"/>
          </p:cNvGraphicFramePr>
          <p:nvPr>
            <p:custDataLst>
              <p:tags r:id="rId1"/>
            </p:custDataLst>
          </p:nvPr>
        </p:nvGraphicFramePr>
        <p:xfrm>
          <a:off x="577850" y="3982086"/>
          <a:ext cx="1134745" cy="775970"/>
        </p:xfrm>
        <a:graphic>
          <a:graphicData uri="http://schemas.openxmlformats.org/presentationml/2006/ole">
            <mc:AlternateContent xmlns:mc="http://schemas.openxmlformats.org/markup-compatibility/2006">
              <mc:Choice xmlns:v="urn:schemas-microsoft-com:vml" Requires="v">
                <p:oleObj spid="_x0000_s25631" name="" r:id="rId2" imgW="533400" imgH="393700" progId="Equation.KSEE3">
                  <p:embed/>
                </p:oleObj>
              </mc:Choice>
              <mc:Fallback>
                <p:oleObj name="" r:id="rId2" imgW="533400" imgH="393700" progId="Equation.KSEE3">
                  <p:embed/>
                  <p:pic>
                    <p:nvPicPr>
                      <p:cNvPr id="0" name="图片 1024"/>
                      <p:cNvPicPr/>
                      <p:nvPr/>
                    </p:nvPicPr>
                    <p:blipFill>
                      <a:blip r:embed="rId3"/>
                      <a:stretch>
                        <a:fillRect/>
                      </a:stretch>
                    </p:blipFill>
                    <p:spPr>
                      <a:xfrm>
                        <a:off x="577850" y="3982086"/>
                        <a:ext cx="1134745" cy="775970"/>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custDataLst>
              <p:tags r:id="rId4"/>
            </p:custDataLst>
          </p:nvPr>
        </p:nvGraphicFramePr>
        <p:xfrm>
          <a:off x="4969193" y="5046663"/>
          <a:ext cx="3321050" cy="400685"/>
        </p:xfrm>
        <a:graphic>
          <a:graphicData uri="http://schemas.openxmlformats.org/presentationml/2006/ole">
            <mc:AlternateContent xmlns:mc="http://schemas.openxmlformats.org/markup-compatibility/2006">
              <mc:Choice xmlns:v="urn:schemas-microsoft-com:vml" Requires="v">
                <p:oleObj spid="_x0000_s25632" name="" r:id="rId5" imgW="1562100" imgH="203200" progId="Equation.KSEE3">
                  <p:embed/>
                </p:oleObj>
              </mc:Choice>
              <mc:Fallback>
                <p:oleObj name="" r:id="rId5" imgW="1562100" imgH="203200" progId="Equation.KSEE3">
                  <p:embed/>
                  <p:pic>
                    <p:nvPicPr>
                      <p:cNvPr id="0" name="图片 1024"/>
                      <p:cNvPicPr/>
                      <p:nvPr/>
                    </p:nvPicPr>
                    <p:blipFill>
                      <a:blip r:embed="rId6"/>
                      <a:stretch>
                        <a:fillRect/>
                      </a:stretch>
                    </p:blipFill>
                    <p:spPr>
                      <a:xfrm>
                        <a:off x="4969193" y="5046663"/>
                        <a:ext cx="3321050" cy="400685"/>
                      </a:xfrm>
                      <a:prstGeom prst="rect">
                        <a:avLst/>
                      </a:prstGeom>
                    </p:spPr>
                  </p:pic>
                </p:oleObj>
              </mc:Fallback>
            </mc:AlternateContent>
          </a:graphicData>
        </a:graphic>
      </p:graphicFrame>
      <p:graphicFrame>
        <p:nvGraphicFramePr>
          <p:cNvPr id="28" name="对象 27">
            <a:hlinkClick r:id="" action="ppaction://ole?verb=0"/>
          </p:cNvPr>
          <p:cNvGraphicFramePr>
            <a:graphicFrameLocks noChangeAspect="1"/>
          </p:cNvGraphicFramePr>
          <p:nvPr>
            <p:custDataLst>
              <p:tags r:id="rId7"/>
            </p:custDataLst>
          </p:nvPr>
        </p:nvGraphicFramePr>
        <p:xfrm>
          <a:off x="577851" y="5046980"/>
          <a:ext cx="3565525" cy="401320"/>
        </p:xfrm>
        <a:graphic>
          <a:graphicData uri="http://schemas.openxmlformats.org/presentationml/2006/ole">
            <mc:AlternateContent xmlns:mc="http://schemas.openxmlformats.org/markup-compatibility/2006">
              <mc:Choice xmlns:v="urn:schemas-microsoft-com:vml" Requires="v">
                <p:oleObj spid="_x0000_s25633" name="" r:id="rId8" imgW="1676400" imgH="203200" progId="Equation.KSEE3">
                  <p:embed/>
                </p:oleObj>
              </mc:Choice>
              <mc:Fallback>
                <p:oleObj name="" r:id="rId8" imgW="1676400" imgH="203200" progId="Equation.KSEE3">
                  <p:embed/>
                  <p:pic>
                    <p:nvPicPr>
                      <p:cNvPr id="0" name="图片 1024"/>
                      <p:cNvPicPr/>
                      <p:nvPr/>
                    </p:nvPicPr>
                    <p:blipFill>
                      <a:blip r:embed="rId9"/>
                      <a:stretch>
                        <a:fillRect/>
                      </a:stretch>
                    </p:blipFill>
                    <p:spPr>
                      <a:xfrm>
                        <a:off x="577851" y="5046980"/>
                        <a:ext cx="3565525" cy="401320"/>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custDataLst>
              <p:tags r:id="rId10"/>
            </p:custDataLst>
          </p:nvPr>
        </p:nvGraphicFramePr>
        <p:xfrm>
          <a:off x="632143" y="1897381"/>
          <a:ext cx="7658100" cy="778510"/>
        </p:xfrm>
        <a:graphic>
          <a:graphicData uri="http://schemas.openxmlformats.org/presentationml/2006/ole">
            <mc:AlternateContent xmlns:mc="http://schemas.openxmlformats.org/markup-compatibility/2006">
              <mc:Choice xmlns:v="urn:schemas-microsoft-com:vml" Requires="v">
                <p:oleObj spid="_x0000_s25634" name="" r:id="rId11" imgW="3606165" imgH="393700" progId="Equation.KSEE3">
                  <p:embed/>
                </p:oleObj>
              </mc:Choice>
              <mc:Fallback>
                <p:oleObj name="" r:id="rId11" imgW="3606165" imgH="393700" progId="Equation.KSEE3">
                  <p:embed/>
                  <p:pic>
                    <p:nvPicPr>
                      <p:cNvPr id="0" name="图片 1024"/>
                      <p:cNvPicPr/>
                      <p:nvPr/>
                    </p:nvPicPr>
                    <p:blipFill>
                      <a:blip r:embed="rId12"/>
                      <a:stretch>
                        <a:fillRect/>
                      </a:stretch>
                    </p:blipFill>
                    <p:spPr>
                      <a:xfrm>
                        <a:off x="632143" y="1897381"/>
                        <a:ext cx="7658100" cy="778510"/>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custDataLst>
              <p:tags r:id="rId13"/>
            </p:custDataLst>
          </p:nvPr>
        </p:nvGraphicFramePr>
        <p:xfrm>
          <a:off x="2333943" y="3981768"/>
          <a:ext cx="1000760" cy="777875"/>
        </p:xfrm>
        <a:graphic>
          <a:graphicData uri="http://schemas.openxmlformats.org/presentationml/2006/ole">
            <mc:AlternateContent xmlns:mc="http://schemas.openxmlformats.org/markup-compatibility/2006">
              <mc:Choice xmlns:v="urn:schemas-microsoft-com:vml" Requires="v">
                <p:oleObj spid="_x0000_s25635" name="" r:id="rId14" imgW="469900" imgH="393700" progId="Equation.KSEE3">
                  <p:embed/>
                </p:oleObj>
              </mc:Choice>
              <mc:Fallback>
                <p:oleObj name="" r:id="rId14" imgW="469900" imgH="393700" progId="Equation.KSEE3">
                  <p:embed/>
                  <p:pic>
                    <p:nvPicPr>
                      <p:cNvPr id="0" name="图片 1024"/>
                      <p:cNvPicPr/>
                      <p:nvPr/>
                    </p:nvPicPr>
                    <p:blipFill>
                      <a:blip r:embed="rId15"/>
                      <a:stretch>
                        <a:fillRect/>
                      </a:stretch>
                    </p:blipFill>
                    <p:spPr>
                      <a:xfrm>
                        <a:off x="2333943" y="3981768"/>
                        <a:ext cx="1000760" cy="777875"/>
                      </a:xfrm>
                      <a:prstGeom prst="rect">
                        <a:avLst/>
                      </a:prstGeom>
                    </p:spPr>
                  </p:pic>
                </p:oleObj>
              </mc:Fallback>
            </mc:AlternateContent>
          </a:graphicData>
        </a:graphic>
      </p:graphicFrame>
      <p:graphicFrame>
        <p:nvGraphicFramePr>
          <p:cNvPr id="30" name="对象 29">
            <a:hlinkClick r:id="" action="ppaction://ole?verb=0"/>
          </p:cNvPr>
          <p:cNvGraphicFramePr>
            <a:graphicFrameLocks noChangeAspect="1"/>
          </p:cNvGraphicFramePr>
          <p:nvPr>
            <p:custDataLst>
              <p:tags r:id="rId16"/>
            </p:custDataLst>
          </p:nvPr>
        </p:nvGraphicFramePr>
        <p:xfrm>
          <a:off x="632460" y="2939733"/>
          <a:ext cx="8491855" cy="777875"/>
        </p:xfrm>
        <a:graphic>
          <a:graphicData uri="http://schemas.openxmlformats.org/presentationml/2006/ole">
            <mc:AlternateContent xmlns:mc="http://schemas.openxmlformats.org/markup-compatibility/2006">
              <mc:Choice xmlns:v="urn:schemas-microsoft-com:vml" Requires="v">
                <p:oleObj spid="_x0000_s25636" name="" r:id="rId17" imgW="4000500" imgH="393700" progId="Equation.KSEE3">
                  <p:embed/>
                </p:oleObj>
              </mc:Choice>
              <mc:Fallback>
                <p:oleObj name="" r:id="rId17" imgW="4000500" imgH="393700" progId="Equation.KSEE3">
                  <p:embed/>
                  <p:pic>
                    <p:nvPicPr>
                      <p:cNvPr id="0" name="图片 1024"/>
                      <p:cNvPicPr/>
                      <p:nvPr/>
                    </p:nvPicPr>
                    <p:blipFill>
                      <a:blip r:embed="rId18"/>
                      <a:stretch>
                        <a:fillRect/>
                      </a:stretch>
                    </p:blipFill>
                    <p:spPr>
                      <a:xfrm>
                        <a:off x="632460" y="2939733"/>
                        <a:ext cx="8491855" cy="77787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914336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sym typeface="+mn-ea"/>
              </a:rPr>
              <a:t>第三问垂荡与纵遥情形下的系统</a:t>
            </a:r>
            <a:endParaRPr lang="zh-CN" altLang="en-US" sz="4000">
              <a:solidFill>
                <a:schemeClr val="bg1"/>
              </a:solidFill>
              <a:latin typeface="宋体" panose="02010600030101010101" pitchFamily="2" charset="-122"/>
              <a:ea typeface="宋体" panose="02010600030101010101" pitchFamily="2" charset="-122"/>
              <a:sym typeface="+mn-ea"/>
            </a:endParaRPr>
          </a:p>
        </p:txBody>
      </p:sp>
      <p:sp>
        <p:nvSpPr>
          <p:cNvPr id="34" name="文本框 33"/>
          <p:cNvSpPr txBox="1"/>
          <p:nvPr/>
        </p:nvSpPr>
        <p:spPr>
          <a:xfrm>
            <a:off x="480060" y="1377315"/>
            <a:ext cx="700659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微分方程系统，有</a:t>
            </a:r>
            <a:r>
              <a:rPr lang="en-US" altLang="zh-CN" sz="2000">
                <a:latin typeface="宋体" panose="02010600030101010101" pitchFamily="2" charset="-122"/>
                <a:ea typeface="宋体" panose="02010600030101010101" pitchFamily="2" charset="-122"/>
              </a:rPr>
              <a:t>10</a:t>
            </a:r>
            <a:r>
              <a:rPr lang="zh-CN" altLang="en-US" sz="2000">
                <a:latin typeface="宋体" panose="02010600030101010101" pitchFamily="2" charset="-122"/>
                <a:ea typeface="宋体" panose="02010600030101010101" pitchFamily="2" charset="-122"/>
              </a:rPr>
              <a:t>个变量，</a:t>
            </a:r>
            <a:endParaRPr lang="zh-CN" altLang="en-US" sz="2000">
              <a:latin typeface="宋体" panose="02010600030101010101" pitchFamily="2" charset="-122"/>
              <a:ea typeface="宋体" panose="02010600030101010101" pitchFamily="2" charset="-122"/>
            </a:endParaRPr>
          </a:p>
        </p:txBody>
      </p:sp>
      <p:sp>
        <p:nvSpPr>
          <p:cNvPr id="35" name="文本框 34"/>
          <p:cNvSpPr txBox="1"/>
          <p:nvPr/>
        </p:nvSpPr>
        <p:spPr>
          <a:xfrm>
            <a:off x="3739515" y="1377315"/>
            <a:ext cx="7006590"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10</a:t>
            </a:r>
            <a:r>
              <a:rPr lang="zh-CN" altLang="en-US" sz="2000">
                <a:latin typeface="宋体" panose="02010600030101010101" pitchFamily="2" charset="-122"/>
                <a:ea typeface="宋体" panose="02010600030101010101" pitchFamily="2" charset="-122"/>
              </a:rPr>
              <a:t>个微分方程，</a:t>
            </a:r>
            <a:endParaRPr lang="zh-CN" altLang="en-US" sz="2000">
              <a:latin typeface="宋体" panose="02010600030101010101" pitchFamily="2" charset="-122"/>
              <a:ea typeface="宋体" panose="02010600030101010101" pitchFamily="2" charset="-122"/>
            </a:endParaRPr>
          </a:p>
        </p:txBody>
      </p:sp>
      <p:sp>
        <p:nvSpPr>
          <p:cNvPr id="4" name="文本框 3"/>
          <p:cNvSpPr txBox="1"/>
          <p:nvPr/>
        </p:nvSpPr>
        <p:spPr>
          <a:xfrm>
            <a:off x="480060" y="1801495"/>
            <a:ext cx="466725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由初值，中间变量可求出，系统可解</a:t>
            </a:r>
            <a:endParaRPr lang="zh-CN" altLang="en-US" sz="2000">
              <a:latin typeface="宋体" panose="02010600030101010101" pitchFamily="2" charset="-122"/>
              <a:ea typeface="宋体" panose="02010600030101010101" pitchFamily="2" charset="-122"/>
            </a:endParaRPr>
          </a:p>
        </p:txBody>
      </p:sp>
      <p:sp>
        <p:nvSpPr>
          <p:cNvPr id="2" name="文本框 1"/>
          <p:cNvSpPr txBox="1"/>
          <p:nvPr/>
        </p:nvSpPr>
        <p:spPr>
          <a:xfrm>
            <a:off x="5513070" y="1379855"/>
            <a:ext cx="700659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变量：</a:t>
            </a:r>
            <a:r>
              <a:rPr lang="en-US" altLang="zh-CN" sz="2000">
                <a:latin typeface="宋体" panose="02010600030101010101" pitchFamily="2" charset="-122"/>
                <a:ea typeface="宋体" panose="02010600030101010101" pitchFamily="2" charset="-122"/>
              </a:rPr>
              <a:t>θ</a:t>
            </a:r>
            <a:r>
              <a:rPr lang="zh-CN" altLang="en-US" sz="2000">
                <a:latin typeface="宋体" panose="02010600030101010101" pitchFamily="2" charset="-122"/>
                <a:ea typeface="宋体" panose="02010600030101010101" pitchFamily="2" charset="-122"/>
              </a:rPr>
              <a:t>，</a:t>
            </a:r>
            <a:r>
              <a:rPr lang="zh-CN" altLang="en-US" sz="2000">
                <a:latin typeface="Calibri" panose="020F0502020204030204" charset="0"/>
                <a:ea typeface="宋体" panose="02010600030101010101" pitchFamily="2" charset="-122"/>
                <a:cs typeface="Calibri" panose="020F0502020204030204" charset="0"/>
              </a:rPr>
              <a:t>ϕ，</a:t>
            </a:r>
            <a:r>
              <a:rPr lang="en-US" altLang="zh-CN" sz="2000">
                <a:latin typeface="宋体" panose="02010600030101010101" pitchFamily="2" charset="-122"/>
                <a:ea typeface="宋体" panose="02010600030101010101" pitchFamily="2" charset="-122"/>
              </a:rPr>
              <a:t>σ</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τ</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D</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U, x</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μ</a:t>
            </a:r>
            <a:endParaRPr lang="en-US" altLang="zh-CN" sz="2000">
              <a:latin typeface="宋体" panose="02010600030101010101" pitchFamily="2" charset="-122"/>
              <a:ea typeface="宋体" panose="02010600030101010101" pitchFamily="2" charset="-122"/>
            </a:endParaRPr>
          </a:p>
        </p:txBody>
      </p:sp>
      <p:sp>
        <p:nvSpPr>
          <p:cNvPr id="3" name="文本框 2"/>
          <p:cNvSpPr txBox="1"/>
          <p:nvPr>
            <p:custDataLst>
              <p:tags r:id="rId1"/>
            </p:custDataLst>
          </p:nvPr>
        </p:nvSpPr>
        <p:spPr>
          <a:xfrm>
            <a:off x="480060" y="2377440"/>
            <a:ext cx="700659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求解步骤：</a:t>
            </a:r>
            <a:endParaRPr lang="zh-CN" altLang="en-US" sz="2000">
              <a:latin typeface="宋体" panose="02010600030101010101" pitchFamily="2" charset="-122"/>
              <a:ea typeface="宋体" panose="02010600030101010101" pitchFamily="2" charset="-122"/>
            </a:endParaRPr>
          </a:p>
        </p:txBody>
      </p:sp>
      <p:sp>
        <p:nvSpPr>
          <p:cNvPr id="5" name="文本框 4"/>
          <p:cNvSpPr txBox="1"/>
          <p:nvPr>
            <p:custDataLst>
              <p:tags r:id="rId2"/>
            </p:custDataLst>
          </p:nvPr>
        </p:nvSpPr>
        <p:spPr>
          <a:xfrm>
            <a:off x="567055" y="3409315"/>
            <a:ext cx="7006590"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2.</a:t>
            </a:r>
            <a:r>
              <a:rPr lang="zh-CN" altLang="en-US" sz="2000">
                <a:latin typeface="宋体" panose="02010600030101010101" pitchFamily="2" charset="-122"/>
                <a:ea typeface="宋体" panose="02010600030101010101" pitchFamily="2" charset="-122"/>
              </a:rPr>
              <a:t>由关系式，求中间变量</a:t>
            </a:r>
            <a:endParaRPr lang="zh-CN" altLang="en-US" sz="2000">
              <a:latin typeface="宋体" panose="02010600030101010101" pitchFamily="2" charset="-122"/>
              <a:ea typeface="宋体" panose="02010600030101010101" pitchFamily="2" charset="-122"/>
            </a:endParaRPr>
          </a:p>
        </p:txBody>
      </p:sp>
      <p:sp>
        <p:nvSpPr>
          <p:cNvPr id="6" name="文本框 5"/>
          <p:cNvSpPr txBox="1"/>
          <p:nvPr>
            <p:custDataLst>
              <p:tags r:id="rId3"/>
            </p:custDataLst>
          </p:nvPr>
        </p:nvSpPr>
        <p:spPr>
          <a:xfrm>
            <a:off x="567055" y="4029710"/>
            <a:ext cx="362267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3.</a:t>
            </a:r>
            <a:r>
              <a:rPr lang="zh-CN" altLang="en-US" sz="2000">
                <a:latin typeface="宋体" panose="02010600030101010101" pitchFamily="2" charset="-122"/>
                <a:ea typeface="宋体" panose="02010600030101010101" pitchFamily="2" charset="-122"/>
              </a:rPr>
              <a:t>由微分方程组，更新变量</a:t>
            </a:r>
            <a:endParaRPr lang="en-US" altLang="zh-CN" sz="2000">
              <a:latin typeface="宋体" panose="02010600030101010101" pitchFamily="2" charset="-122"/>
              <a:ea typeface="宋体" panose="02010600030101010101" pitchFamily="2" charset="-122"/>
            </a:endParaRPr>
          </a:p>
        </p:txBody>
      </p:sp>
      <p:sp>
        <p:nvSpPr>
          <p:cNvPr id="7" name="文本框 6"/>
          <p:cNvSpPr txBox="1"/>
          <p:nvPr>
            <p:custDataLst>
              <p:tags r:id="rId4"/>
            </p:custDataLst>
          </p:nvPr>
        </p:nvSpPr>
        <p:spPr>
          <a:xfrm>
            <a:off x="567055" y="2860040"/>
            <a:ext cx="926782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1.</a:t>
            </a:r>
            <a:r>
              <a:rPr lang="zh-CN" altLang="en-US" sz="2000">
                <a:latin typeface="宋体" panose="02010600030101010101" pitchFamily="2" charset="-122"/>
                <a:ea typeface="宋体" panose="02010600030101010101" pitchFamily="2" charset="-122"/>
              </a:rPr>
              <a:t>初始化变量：</a:t>
            </a:r>
            <a:r>
              <a:rPr lang="en-US" altLang="zh-CN" sz="2000">
                <a:latin typeface="宋体" panose="02010600030101010101" pitchFamily="2" charset="-122"/>
                <a:ea typeface="宋体" panose="02010600030101010101" pitchFamily="2" charset="-122"/>
              </a:rPr>
              <a:t>θ</a:t>
            </a:r>
            <a:r>
              <a:rPr lang="zh-CN" altLang="en-US" sz="2000">
                <a:latin typeface="宋体" panose="02010600030101010101" pitchFamily="2" charset="-122"/>
                <a:ea typeface="宋体" panose="02010600030101010101" pitchFamily="2" charset="-122"/>
              </a:rPr>
              <a:t>，</a:t>
            </a:r>
            <a:r>
              <a:rPr lang="zh-CN" altLang="en-US" sz="2000">
                <a:latin typeface="Calibri" panose="020F0502020204030204" charset="0"/>
                <a:ea typeface="宋体" panose="02010600030101010101" pitchFamily="2" charset="-122"/>
                <a:cs typeface="Calibri" panose="020F0502020204030204" charset="0"/>
              </a:rPr>
              <a:t>ϕ</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σ</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τ</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D</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U</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x</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μ</a:t>
            </a:r>
            <a:r>
              <a:rPr lang="zh-CN" altLang="en-US" sz="2000">
                <a:latin typeface="宋体" panose="02010600030101010101" pitchFamily="2" charset="-122"/>
                <a:ea typeface="宋体" panose="02010600030101010101" pitchFamily="2" charset="-122"/>
              </a:rPr>
              <a:t>，设置时间步长</a:t>
            </a:r>
            <a:r>
              <a:rPr lang="en-US" altLang="zh-CN" sz="2000">
                <a:latin typeface="宋体" panose="02010600030101010101" pitchFamily="2" charset="-122"/>
                <a:ea typeface="宋体" panose="02010600030101010101" pitchFamily="2" charset="-122"/>
              </a:rPr>
              <a:t>dt</a:t>
            </a:r>
            <a:endParaRPr lang="en-US" altLang="zh-CN" sz="2000">
              <a:latin typeface="宋体" panose="02010600030101010101" pitchFamily="2" charset="-122"/>
              <a:ea typeface="宋体" panose="02010600030101010101" pitchFamily="2" charset="-122"/>
            </a:endParaRPr>
          </a:p>
        </p:txBody>
      </p:sp>
      <p:sp>
        <p:nvSpPr>
          <p:cNvPr id="9" name="文本框 8"/>
          <p:cNvSpPr txBox="1"/>
          <p:nvPr>
            <p:custDataLst>
              <p:tags r:id="rId5"/>
            </p:custDataLst>
          </p:nvPr>
        </p:nvSpPr>
        <p:spPr>
          <a:xfrm>
            <a:off x="586740" y="4618990"/>
            <a:ext cx="3181350"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4.</a:t>
            </a:r>
            <a:r>
              <a:rPr lang="zh-CN" altLang="en-US" sz="2000">
                <a:latin typeface="宋体" panose="02010600030101010101" pitchFamily="2" charset="-122"/>
                <a:ea typeface="宋体" panose="02010600030101010101" pitchFamily="2" charset="-122"/>
              </a:rPr>
              <a:t>重复</a:t>
            </a:r>
            <a:r>
              <a:rPr lang="en-US" altLang="zh-CN" sz="2000">
                <a:latin typeface="宋体" panose="02010600030101010101" pitchFamily="2" charset="-122"/>
                <a:ea typeface="宋体" panose="02010600030101010101" pitchFamily="2" charset="-122"/>
              </a:rPr>
              <a:t>1-3</a:t>
            </a:r>
            <a:r>
              <a:rPr lang="zh-CN" altLang="en-US" sz="2000">
                <a:latin typeface="宋体" panose="02010600030101010101" pitchFamily="2" charset="-122"/>
                <a:ea typeface="宋体" panose="02010600030101010101" pitchFamily="2" charset="-122"/>
              </a:rPr>
              <a:t>步</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914336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sym typeface="+mn-ea"/>
              </a:rPr>
              <a:t>第三问垂荡与纵遥情形下的系统</a:t>
            </a:r>
            <a:endParaRPr lang="zh-CN" altLang="en-US" sz="4000">
              <a:solidFill>
                <a:schemeClr val="bg1"/>
              </a:solidFill>
              <a:latin typeface="宋体" panose="02010600030101010101" pitchFamily="2" charset="-122"/>
              <a:ea typeface="宋体" panose="02010600030101010101" pitchFamily="2" charset="-122"/>
              <a:sym typeface="+mn-ea"/>
            </a:endParaRPr>
          </a:p>
        </p:txBody>
      </p:sp>
      <p:sp>
        <p:nvSpPr>
          <p:cNvPr id="5" name="文本框 4"/>
          <p:cNvSpPr txBox="1"/>
          <p:nvPr/>
        </p:nvSpPr>
        <p:spPr>
          <a:xfrm>
            <a:off x="466090" y="1325245"/>
            <a:ext cx="951928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最后，可由下列式子求振子重心的速度及振子离开平衡位置的位移</a:t>
            </a:r>
            <a:endParaRPr lang="zh-CN" altLang="en-US" sz="2000">
              <a:latin typeface="宋体" panose="02010600030101010101" pitchFamily="2" charset="-122"/>
              <a:ea typeface="宋体" panose="02010600030101010101" pitchFamily="2" charset="-122"/>
            </a:endParaRPr>
          </a:p>
        </p:txBody>
      </p:sp>
      <p:sp>
        <p:nvSpPr>
          <p:cNvPr id="11" name="文本框 10"/>
          <p:cNvSpPr txBox="1"/>
          <p:nvPr>
            <p:custDataLst>
              <p:tags r:id="rId1"/>
            </p:custDataLst>
          </p:nvPr>
        </p:nvSpPr>
        <p:spPr>
          <a:xfrm>
            <a:off x="466090" y="3530600"/>
            <a:ext cx="385826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振子相对平衡位置的位移</a:t>
            </a:r>
            <a:endParaRPr lang="zh-CN" altLang="en-US" sz="2000">
              <a:latin typeface="宋体" panose="02010600030101010101" pitchFamily="2" charset="-122"/>
              <a:ea typeface="宋体" panose="02010600030101010101" pitchFamily="2" charset="-122"/>
              <a:sym typeface="+mn-ea"/>
            </a:endParaRPr>
          </a:p>
        </p:txBody>
      </p:sp>
      <p:graphicFrame>
        <p:nvGraphicFramePr>
          <p:cNvPr id="15" name="对象 14">
            <a:hlinkClick r:id="" action="ppaction://ole?verb=0"/>
          </p:cNvPr>
          <p:cNvGraphicFramePr>
            <a:graphicFrameLocks noChangeAspect="1"/>
          </p:cNvGraphicFramePr>
          <p:nvPr>
            <p:custDataLst>
              <p:tags r:id="rId2"/>
            </p:custDataLst>
          </p:nvPr>
        </p:nvGraphicFramePr>
        <p:xfrm>
          <a:off x="466091" y="4178618"/>
          <a:ext cx="2884805" cy="451485"/>
        </p:xfrm>
        <a:graphic>
          <a:graphicData uri="http://schemas.openxmlformats.org/presentationml/2006/ole">
            <mc:AlternateContent xmlns:mc="http://schemas.openxmlformats.org/markup-compatibility/2006">
              <mc:Choice xmlns:v="urn:schemas-microsoft-com:vml" Requires="v">
                <p:oleObj spid="_x0000_s26650" name="" r:id="rId3" imgW="1358900" imgH="228600" progId="Equation.KSEE3">
                  <p:embed/>
                </p:oleObj>
              </mc:Choice>
              <mc:Fallback>
                <p:oleObj name="" r:id="rId3" imgW="1358900" imgH="228600" progId="Equation.KSEE3">
                  <p:embed/>
                  <p:pic>
                    <p:nvPicPr>
                      <p:cNvPr id="0" name="图片 1024"/>
                      <p:cNvPicPr/>
                      <p:nvPr/>
                    </p:nvPicPr>
                    <p:blipFill>
                      <a:blip r:embed="rId4"/>
                      <a:stretch>
                        <a:fillRect/>
                      </a:stretch>
                    </p:blipFill>
                    <p:spPr>
                      <a:xfrm>
                        <a:off x="466091" y="4178618"/>
                        <a:ext cx="2884805" cy="451485"/>
                      </a:xfrm>
                      <a:prstGeom prst="rect">
                        <a:avLst/>
                      </a:prstGeom>
                    </p:spPr>
                  </p:pic>
                </p:oleObj>
              </mc:Fallback>
            </mc:AlternateContent>
          </a:graphicData>
        </a:graphic>
      </p:graphicFrame>
      <p:graphicFrame>
        <p:nvGraphicFramePr>
          <p:cNvPr id="40" name="对象 39">
            <a:hlinkClick r:id="" action="ppaction://ole?verb=0"/>
          </p:cNvPr>
          <p:cNvGraphicFramePr>
            <a:graphicFrameLocks noChangeAspect="1"/>
          </p:cNvGraphicFramePr>
          <p:nvPr>
            <p:custDataLst>
              <p:tags r:id="rId5"/>
            </p:custDataLst>
          </p:nvPr>
        </p:nvGraphicFramePr>
        <p:xfrm>
          <a:off x="3729991" y="2953703"/>
          <a:ext cx="351155" cy="327025"/>
        </p:xfrm>
        <a:graphic>
          <a:graphicData uri="http://schemas.openxmlformats.org/presentationml/2006/ole">
            <mc:AlternateContent xmlns:mc="http://schemas.openxmlformats.org/markup-compatibility/2006">
              <mc:Choice xmlns:v="urn:schemas-microsoft-com:vml" Requires="v">
                <p:oleObj spid="_x0000_s26651" name="" r:id="rId6" imgW="165100" imgH="165100" progId="Equation.KSEE3">
                  <p:embed/>
                </p:oleObj>
              </mc:Choice>
              <mc:Fallback>
                <p:oleObj name="" r:id="rId6" imgW="165100" imgH="165100" progId="Equation.KSEE3">
                  <p:embed/>
                  <p:pic>
                    <p:nvPicPr>
                      <p:cNvPr id="0" name="图片 1024"/>
                      <p:cNvPicPr/>
                      <p:nvPr/>
                    </p:nvPicPr>
                    <p:blipFill>
                      <a:blip r:embed="rId7"/>
                      <a:stretch>
                        <a:fillRect/>
                      </a:stretch>
                    </p:blipFill>
                    <p:spPr>
                      <a:xfrm>
                        <a:off x="3729991" y="2953703"/>
                        <a:ext cx="351155" cy="327025"/>
                      </a:xfrm>
                      <a:prstGeom prst="rect">
                        <a:avLst/>
                      </a:prstGeom>
                    </p:spPr>
                  </p:pic>
                </p:oleObj>
              </mc:Fallback>
            </mc:AlternateContent>
          </a:graphicData>
        </a:graphic>
      </p:graphicFrame>
      <p:graphicFrame>
        <p:nvGraphicFramePr>
          <p:cNvPr id="42" name="对象 41">
            <a:hlinkClick r:id="" action="ppaction://ole?verb=0"/>
          </p:cNvPr>
          <p:cNvGraphicFramePr>
            <a:graphicFrameLocks noChangeAspect="1"/>
          </p:cNvGraphicFramePr>
          <p:nvPr>
            <p:custDataLst>
              <p:tags r:id="rId8"/>
            </p:custDataLst>
          </p:nvPr>
        </p:nvGraphicFramePr>
        <p:xfrm>
          <a:off x="3155633" y="2408556"/>
          <a:ext cx="350520" cy="350520"/>
        </p:xfrm>
        <a:graphic>
          <a:graphicData uri="http://schemas.openxmlformats.org/presentationml/2006/ole">
            <mc:AlternateContent xmlns:mc="http://schemas.openxmlformats.org/markup-compatibility/2006">
              <mc:Choice xmlns:v="urn:schemas-microsoft-com:vml" Requires="v">
                <p:oleObj spid="_x0000_s26652" name="" r:id="rId9" imgW="165100" imgH="177165" progId="Equation.KSEE3">
                  <p:embed/>
                </p:oleObj>
              </mc:Choice>
              <mc:Fallback>
                <p:oleObj name="" r:id="rId9" imgW="165100" imgH="177165" progId="Equation.KSEE3">
                  <p:embed/>
                  <p:pic>
                    <p:nvPicPr>
                      <p:cNvPr id="0" name="图片 1024"/>
                      <p:cNvPicPr/>
                      <p:nvPr/>
                    </p:nvPicPr>
                    <p:blipFill>
                      <a:blip r:embed="rId10"/>
                      <a:stretch>
                        <a:fillRect/>
                      </a:stretch>
                    </p:blipFill>
                    <p:spPr>
                      <a:xfrm>
                        <a:off x="3155633" y="2408556"/>
                        <a:ext cx="350520" cy="350520"/>
                      </a:xfrm>
                      <a:prstGeom prst="rect">
                        <a:avLst/>
                      </a:prstGeom>
                    </p:spPr>
                  </p:pic>
                </p:oleObj>
              </mc:Fallback>
            </mc:AlternateContent>
          </a:graphicData>
        </a:graphic>
      </p:graphicFrame>
      <p:sp>
        <p:nvSpPr>
          <p:cNvPr id="6" name="文本框 5"/>
          <p:cNvSpPr txBox="1"/>
          <p:nvPr>
            <p:custDataLst>
              <p:tags r:id="rId11"/>
            </p:custDataLst>
          </p:nvPr>
        </p:nvSpPr>
        <p:spPr>
          <a:xfrm>
            <a:off x="466090" y="1868170"/>
            <a:ext cx="265303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振子速度</a:t>
            </a:r>
            <a:endParaRPr lang="zh-CN" altLang="en-US" sz="2000">
              <a:latin typeface="宋体" panose="02010600030101010101" pitchFamily="2" charset="-122"/>
              <a:ea typeface="宋体" panose="02010600030101010101" pitchFamily="2" charset="-122"/>
              <a:sym typeface="+mn-ea"/>
            </a:endParaRPr>
          </a:p>
        </p:txBody>
      </p:sp>
      <p:sp>
        <p:nvSpPr>
          <p:cNvPr id="7" name="文本框 6"/>
          <p:cNvSpPr txBox="1"/>
          <p:nvPr>
            <p:custDataLst>
              <p:tags r:id="rId12"/>
            </p:custDataLst>
          </p:nvPr>
        </p:nvSpPr>
        <p:spPr>
          <a:xfrm>
            <a:off x="466090" y="2411095"/>
            <a:ext cx="265303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浮子速度</a:t>
            </a:r>
            <a:endParaRPr lang="zh-CN" altLang="en-US" sz="2000">
              <a:latin typeface="宋体" panose="02010600030101010101" pitchFamily="2" charset="-122"/>
              <a:ea typeface="宋体" panose="02010600030101010101" pitchFamily="2" charset="-122"/>
              <a:sym typeface="+mn-ea"/>
            </a:endParaRPr>
          </a:p>
        </p:txBody>
      </p:sp>
      <p:sp>
        <p:nvSpPr>
          <p:cNvPr id="9" name="文本框 8"/>
          <p:cNvSpPr txBox="1"/>
          <p:nvPr>
            <p:custDataLst>
              <p:tags r:id="rId13"/>
            </p:custDataLst>
          </p:nvPr>
        </p:nvSpPr>
        <p:spPr>
          <a:xfrm>
            <a:off x="466090" y="2954020"/>
            <a:ext cx="385826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浮子相对平衡位置的位移</a:t>
            </a:r>
            <a:endParaRPr lang="zh-CN" altLang="en-US" sz="2000">
              <a:latin typeface="宋体" panose="02010600030101010101" pitchFamily="2" charset="-122"/>
              <a:ea typeface="宋体" panose="02010600030101010101" pitchFamily="2" charset="-122"/>
              <a:sym typeface="+mn-ea"/>
            </a:endParaRPr>
          </a:p>
        </p:txBody>
      </p:sp>
      <p:graphicFrame>
        <p:nvGraphicFramePr>
          <p:cNvPr id="2" name="对象 1">
            <a:hlinkClick r:id="" action="ppaction://ole?verb=0"/>
          </p:cNvPr>
          <p:cNvGraphicFramePr>
            <a:graphicFrameLocks noChangeAspect="1"/>
          </p:cNvGraphicFramePr>
          <p:nvPr>
            <p:custDataLst>
              <p:tags r:id="rId14"/>
            </p:custDataLst>
          </p:nvPr>
        </p:nvGraphicFramePr>
        <p:xfrm>
          <a:off x="3472816" y="3522028"/>
          <a:ext cx="5045075" cy="452755"/>
        </p:xfrm>
        <a:graphic>
          <a:graphicData uri="http://schemas.openxmlformats.org/presentationml/2006/ole">
            <mc:AlternateContent xmlns:mc="http://schemas.openxmlformats.org/markup-compatibility/2006">
              <mc:Choice xmlns:v="urn:schemas-microsoft-com:vml" Requires="v">
                <p:oleObj spid="_x0000_s26653" name="" r:id="rId15" imgW="2374265" imgH="228600" progId="Equation.KSEE3">
                  <p:embed/>
                </p:oleObj>
              </mc:Choice>
              <mc:Fallback>
                <p:oleObj name="" r:id="rId15" imgW="2374265" imgH="228600" progId="Equation.KSEE3">
                  <p:embed/>
                  <p:pic>
                    <p:nvPicPr>
                      <p:cNvPr id="0" name="图片 1024"/>
                      <p:cNvPicPr/>
                      <p:nvPr/>
                    </p:nvPicPr>
                    <p:blipFill>
                      <a:blip r:embed="rId16"/>
                      <a:stretch>
                        <a:fillRect/>
                      </a:stretch>
                    </p:blipFill>
                    <p:spPr>
                      <a:xfrm>
                        <a:off x="3472816" y="3522028"/>
                        <a:ext cx="5045075" cy="452755"/>
                      </a:xfrm>
                      <a:prstGeom prst="rect">
                        <a:avLst/>
                      </a:prstGeom>
                    </p:spPr>
                  </p:pic>
                </p:oleObj>
              </mc:Fallback>
            </mc:AlternateContent>
          </a:graphicData>
        </a:graphic>
      </p:graphicFrame>
      <p:graphicFrame>
        <p:nvGraphicFramePr>
          <p:cNvPr id="44" name="对象 43">
            <a:hlinkClick r:id="" action="ppaction://ole?verb=0"/>
          </p:cNvPr>
          <p:cNvGraphicFramePr>
            <a:graphicFrameLocks noChangeAspect="1"/>
          </p:cNvGraphicFramePr>
          <p:nvPr>
            <p:custDataLst>
              <p:tags r:id="rId17"/>
            </p:custDataLst>
          </p:nvPr>
        </p:nvGraphicFramePr>
        <p:xfrm>
          <a:off x="1847533" y="1839913"/>
          <a:ext cx="5148580" cy="451485"/>
        </p:xfrm>
        <a:graphic>
          <a:graphicData uri="http://schemas.openxmlformats.org/presentationml/2006/ole">
            <mc:AlternateContent xmlns:mc="http://schemas.openxmlformats.org/markup-compatibility/2006">
              <mc:Choice xmlns:v="urn:schemas-microsoft-com:vml" Requires="v">
                <p:oleObj spid="_x0000_s26654" name="" r:id="rId18" imgW="2425700" imgH="228600" progId="Equation.KSEE3">
                  <p:embed/>
                </p:oleObj>
              </mc:Choice>
              <mc:Fallback>
                <p:oleObj name="" r:id="rId18" imgW="2425700" imgH="228600" progId="Equation.KSEE3">
                  <p:embed/>
                  <p:pic>
                    <p:nvPicPr>
                      <p:cNvPr id="0" name="图片 1024"/>
                      <p:cNvPicPr/>
                      <p:nvPr/>
                    </p:nvPicPr>
                    <p:blipFill>
                      <a:blip r:embed="rId19"/>
                      <a:stretch>
                        <a:fillRect/>
                      </a:stretch>
                    </p:blipFill>
                    <p:spPr>
                      <a:xfrm>
                        <a:off x="1847533" y="1839913"/>
                        <a:ext cx="5148580" cy="45148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08584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符号设定</a:t>
            </a:r>
            <a:endParaRPr lang="zh-CN" altLang="en-US" sz="4000">
              <a:solidFill>
                <a:schemeClr val="bg1"/>
              </a:solidFill>
              <a:latin typeface="宋体" panose="02010600030101010101" pitchFamily="2" charset="-122"/>
              <a:ea typeface="宋体" panose="02010600030101010101" pitchFamily="2" charset="-122"/>
            </a:endParaRPr>
          </a:p>
        </p:txBody>
      </p:sp>
      <p:sp>
        <p:nvSpPr>
          <p:cNvPr id="3" name="文本框 3"/>
          <p:cNvSpPr txBox="1"/>
          <p:nvPr/>
        </p:nvSpPr>
        <p:spPr>
          <a:xfrm>
            <a:off x="346075" y="1367790"/>
            <a:ext cx="9526905" cy="398780"/>
          </a:xfrm>
          <a:prstGeom prst="rect">
            <a:avLst/>
          </a:prstGeom>
          <a:noFill/>
          <a:ln w="9525">
            <a:noFill/>
          </a:ln>
        </p:spPr>
        <p:txBody>
          <a:bodyPr wrap="square" anchor="t">
            <a:spAutoFit/>
          </a:bodyPr>
          <a:lstStyle/>
          <a:p>
            <a:pPr indent="0">
              <a:buFont typeface="Arial" panose="020B0604020202020204" pitchFamily="34" charset="0"/>
              <a:buNone/>
            </a:pPr>
            <a:r>
              <a:rPr lang="zh-CN" altLang="en-US" sz="2000">
                <a:latin typeface="Arial" panose="020B0604020202020204" pitchFamily="34" charset="0"/>
                <a:ea typeface="宋体" panose="02010600030101010101" pitchFamily="2" charset="-122"/>
                <a:sym typeface="+mn-ea"/>
              </a:rPr>
              <a:t>浮子质量</a:t>
            </a:r>
            <a:r>
              <a:rPr lang="en-US" altLang="zh-CN" sz="2000">
                <a:latin typeface="Arial" panose="020B0604020202020204" pitchFamily="34" charset="0"/>
                <a:ea typeface="宋体" panose="02010600030101010101" pitchFamily="2" charset="-122"/>
                <a:sym typeface="+mn-ea"/>
              </a:rPr>
              <a:t> M</a:t>
            </a:r>
            <a:r>
              <a:rPr lang="en-US" altLang="zh-CN" sz="2000" baseline="-25000">
                <a:latin typeface="Arial" panose="020B0604020202020204" pitchFamily="34" charset="0"/>
                <a:ea typeface="宋体" panose="02010600030101010101" pitchFamily="2" charset="-122"/>
                <a:sym typeface="+mn-ea"/>
              </a:rPr>
              <a:t>0</a:t>
            </a:r>
            <a:r>
              <a:rPr lang="zh-CN" altLang="en-US" sz="2000">
                <a:latin typeface="Arial" panose="020B0604020202020204" pitchFamily="34" charset="0"/>
                <a:ea typeface="宋体" panose="02010600030101010101" pitchFamily="2" charset="-122"/>
                <a:sym typeface="+mn-ea"/>
              </a:rPr>
              <a:t>，</a:t>
            </a:r>
            <a:r>
              <a:rPr lang="en-US" altLang="zh-CN" sz="2000">
                <a:latin typeface="Arial" panose="020B0604020202020204" pitchFamily="34" charset="0"/>
                <a:ea typeface="宋体" panose="02010600030101010101" pitchFamily="2" charset="-122"/>
                <a:sym typeface="+mn-ea"/>
              </a:rPr>
              <a:t> </a:t>
            </a:r>
            <a:r>
              <a:rPr lang="zh-CN" altLang="en-US" sz="2000">
                <a:latin typeface="Arial" panose="020B0604020202020204" pitchFamily="34" charset="0"/>
                <a:ea typeface="宋体" panose="02010600030101010101" pitchFamily="2" charset="-122"/>
                <a:sym typeface="+mn-ea"/>
              </a:rPr>
              <a:t>附加质量</a:t>
            </a:r>
            <a:r>
              <a:rPr lang="en-US" altLang="zh-CN" sz="2000">
                <a:latin typeface="Arial" panose="020B0604020202020204" pitchFamily="34" charset="0"/>
                <a:ea typeface="宋体" panose="02010600030101010101" pitchFamily="2" charset="-122"/>
                <a:sym typeface="+mn-ea"/>
              </a:rPr>
              <a:t> M</a:t>
            </a:r>
            <a:r>
              <a:rPr lang="en-US" altLang="zh-CN" sz="2000" baseline="-25000">
                <a:latin typeface="Arial" panose="020B0604020202020204" pitchFamily="34" charset="0"/>
                <a:ea typeface="宋体" panose="02010600030101010101" pitchFamily="2" charset="-122"/>
                <a:sym typeface="+mn-ea"/>
              </a:rPr>
              <a:t>1</a:t>
            </a:r>
            <a:r>
              <a:rPr lang="zh-CN" altLang="en-US" sz="2000">
                <a:latin typeface="Arial" panose="020B0604020202020204" pitchFamily="34" charset="0"/>
                <a:ea typeface="宋体" panose="02010600030101010101" pitchFamily="2" charset="-122"/>
                <a:sym typeface="+mn-ea"/>
              </a:rPr>
              <a:t>，振子质量</a:t>
            </a:r>
            <a:r>
              <a:rPr lang="en-US" altLang="zh-CN" sz="2000">
                <a:latin typeface="Arial" panose="020B0604020202020204" pitchFamily="34" charset="0"/>
                <a:ea typeface="宋体" panose="02010600030101010101" pitchFamily="2" charset="-122"/>
                <a:sym typeface="+mn-ea"/>
              </a:rPr>
              <a:t>m, </a:t>
            </a:r>
            <a:endParaRPr lang="en-US" altLang="zh-CN" sz="2000">
              <a:latin typeface="Arial" panose="020B0604020202020204" pitchFamily="34" charset="0"/>
              <a:ea typeface="宋体" panose="02010600030101010101" pitchFamily="2" charset="-122"/>
              <a:sym typeface="+mn-ea"/>
            </a:endParaRPr>
          </a:p>
        </p:txBody>
      </p:sp>
      <p:sp>
        <p:nvSpPr>
          <p:cNvPr id="4" name="文本框 3"/>
          <p:cNvSpPr txBox="1"/>
          <p:nvPr/>
        </p:nvSpPr>
        <p:spPr>
          <a:xfrm>
            <a:off x="346075" y="1857375"/>
            <a:ext cx="2545080" cy="368300"/>
          </a:xfrm>
          <a:prstGeom prst="rect">
            <a:avLst/>
          </a:prstGeom>
          <a:noFill/>
        </p:spPr>
        <p:txBody>
          <a:bodyPr wrap="none" rtlCol="0" anchor="t">
            <a:spAutoFit/>
          </a:bodyPr>
          <a:lstStyle/>
          <a:p>
            <a:r>
              <a:rPr lang="zh-CN" altLang="en-US">
                <a:latin typeface="Arial" panose="020B0604020202020204" pitchFamily="34" charset="0"/>
                <a:ea typeface="宋体" panose="02010600030101010101" pitchFamily="2" charset="-122"/>
                <a:sym typeface="+mn-ea"/>
              </a:rPr>
              <a:t>浮子半径</a:t>
            </a:r>
            <a:r>
              <a:rPr lang="en-US" altLang="zh-CN">
                <a:latin typeface="Arial" panose="020B0604020202020204" pitchFamily="34" charset="0"/>
                <a:ea typeface="宋体" panose="02010600030101010101" pitchFamily="2" charset="-122"/>
                <a:sym typeface="+mn-ea"/>
              </a:rPr>
              <a:t>R</a:t>
            </a:r>
            <a:r>
              <a:rPr lang="zh-CN" altLang="en-US">
                <a:latin typeface="Arial" panose="020B0604020202020204" pitchFamily="34" charset="0"/>
                <a:ea typeface="宋体" panose="02010600030101010101" pitchFamily="2" charset="-122"/>
                <a:sym typeface="+mn-ea"/>
              </a:rPr>
              <a:t>，</a:t>
            </a:r>
            <a:r>
              <a:rPr lang="en-US" altLang="zh-CN">
                <a:latin typeface="Arial" panose="020B0604020202020204" pitchFamily="34" charset="0"/>
                <a:ea typeface="宋体" panose="02010600030101010101" pitchFamily="2" charset="-122"/>
                <a:sym typeface="+mn-ea"/>
              </a:rPr>
              <a:t> </a:t>
            </a:r>
            <a:r>
              <a:rPr lang="zh-CN" altLang="en-US">
                <a:latin typeface="Arial" panose="020B0604020202020204" pitchFamily="34" charset="0"/>
                <a:ea typeface="宋体" panose="02010600030101010101" pitchFamily="2" charset="-122"/>
                <a:sym typeface="+mn-ea"/>
              </a:rPr>
              <a:t>振子半径</a:t>
            </a:r>
            <a:r>
              <a:rPr lang="en-US" altLang="zh-CN">
                <a:latin typeface="Arial" panose="020B0604020202020204" pitchFamily="34" charset="0"/>
                <a:ea typeface="宋体" panose="02010600030101010101" pitchFamily="2" charset="-122"/>
                <a:sym typeface="+mn-ea"/>
              </a:rPr>
              <a:t>r</a:t>
            </a:r>
            <a:endParaRPr lang="en-US" altLang="zh-CN">
              <a:latin typeface="Arial" panose="020B0604020202020204" pitchFamily="34" charset="0"/>
              <a:ea typeface="宋体" panose="02010600030101010101" pitchFamily="2" charset="-122"/>
              <a:sym typeface="+mn-ea"/>
            </a:endParaRPr>
          </a:p>
        </p:txBody>
      </p:sp>
      <p:sp>
        <p:nvSpPr>
          <p:cNvPr id="5" name="文本框 4"/>
          <p:cNvSpPr txBox="1"/>
          <p:nvPr/>
        </p:nvSpPr>
        <p:spPr>
          <a:xfrm>
            <a:off x="5323205" y="1367790"/>
            <a:ext cx="4234180" cy="368300"/>
          </a:xfrm>
          <a:prstGeom prst="rect">
            <a:avLst/>
          </a:prstGeom>
          <a:noFill/>
        </p:spPr>
        <p:txBody>
          <a:bodyPr wrap="none" rtlCol="0" anchor="t">
            <a:spAutoFit/>
          </a:bodyPr>
          <a:lstStyle/>
          <a:p>
            <a:r>
              <a:rPr lang="zh-CN" altLang="en-US">
                <a:latin typeface="Arial" panose="020B0604020202020204" pitchFamily="34" charset="0"/>
                <a:ea typeface="宋体" panose="02010600030101010101" pitchFamily="2" charset="-122"/>
                <a:sym typeface="+mn-ea"/>
              </a:rPr>
              <a:t>浮子柱高</a:t>
            </a:r>
            <a:r>
              <a:rPr lang="en-US" altLang="zh-CN">
                <a:latin typeface="Arial" panose="020B0604020202020204" pitchFamily="34" charset="0"/>
                <a:ea typeface="宋体" panose="02010600030101010101" pitchFamily="2" charset="-122"/>
                <a:sym typeface="+mn-ea"/>
              </a:rPr>
              <a:t>H</a:t>
            </a:r>
            <a:r>
              <a:rPr lang="en-US" altLang="zh-CN" baseline="-25000">
                <a:latin typeface="Arial" panose="020B0604020202020204" pitchFamily="34" charset="0"/>
                <a:ea typeface="宋体" panose="02010600030101010101" pitchFamily="2" charset="-122"/>
                <a:sym typeface="+mn-ea"/>
              </a:rPr>
              <a:t>0</a:t>
            </a:r>
            <a:r>
              <a:rPr lang="zh-CN" altLang="en-US">
                <a:latin typeface="Arial" panose="020B0604020202020204" pitchFamily="34" charset="0"/>
                <a:ea typeface="宋体" panose="02010600030101010101" pitchFamily="2" charset="-122"/>
                <a:sym typeface="+mn-ea"/>
              </a:rPr>
              <a:t>，</a:t>
            </a:r>
            <a:r>
              <a:rPr lang="en-US" altLang="zh-CN">
                <a:latin typeface="Arial" panose="020B0604020202020204" pitchFamily="34" charset="0"/>
                <a:ea typeface="宋体" panose="02010600030101010101" pitchFamily="2" charset="-122"/>
                <a:sym typeface="+mn-ea"/>
              </a:rPr>
              <a:t> </a:t>
            </a:r>
            <a:r>
              <a:rPr lang="zh-CN" altLang="en-US">
                <a:latin typeface="Arial" panose="020B0604020202020204" pitchFamily="34" charset="0"/>
                <a:ea typeface="宋体" panose="02010600030101010101" pitchFamily="2" charset="-122"/>
                <a:sym typeface="+mn-ea"/>
              </a:rPr>
              <a:t>浮子锥高</a:t>
            </a:r>
            <a:r>
              <a:rPr lang="en-US" altLang="zh-CN">
                <a:latin typeface="Arial" panose="020B0604020202020204" pitchFamily="34" charset="0"/>
                <a:ea typeface="宋体" panose="02010600030101010101" pitchFamily="2" charset="-122"/>
                <a:sym typeface="+mn-ea"/>
              </a:rPr>
              <a:t> H</a:t>
            </a:r>
            <a:r>
              <a:rPr lang="en-US" altLang="zh-CN" baseline="-25000">
                <a:latin typeface="Arial" panose="020B0604020202020204" pitchFamily="34" charset="0"/>
                <a:ea typeface="宋体" panose="02010600030101010101" pitchFamily="2" charset="-122"/>
                <a:sym typeface="+mn-ea"/>
              </a:rPr>
              <a:t>1</a:t>
            </a:r>
            <a:r>
              <a:rPr lang="zh-CN" altLang="en-US">
                <a:latin typeface="Arial" panose="020B0604020202020204" pitchFamily="34" charset="0"/>
                <a:ea typeface="宋体" panose="02010600030101010101" pitchFamily="2" charset="-122"/>
                <a:sym typeface="+mn-ea"/>
              </a:rPr>
              <a:t>，振子柱高</a:t>
            </a:r>
            <a:r>
              <a:rPr lang="en-US" altLang="zh-CN">
                <a:latin typeface="Arial" panose="020B0604020202020204" pitchFamily="34" charset="0"/>
                <a:ea typeface="宋体" panose="02010600030101010101" pitchFamily="2" charset="-122"/>
                <a:sym typeface="+mn-ea"/>
              </a:rPr>
              <a:t>H,</a:t>
            </a:r>
            <a:endParaRPr lang="zh-CN" altLang="en-US"/>
          </a:p>
        </p:txBody>
      </p:sp>
      <p:sp>
        <p:nvSpPr>
          <p:cNvPr id="6" name="文本框 5"/>
          <p:cNvSpPr txBox="1"/>
          <p:nvPr/>
        </p:nvSpPr>
        <p:spPr>
          <a:xfrm>
            <a:off x="3105150" y="1857375"/>
            <a:ext cx="3935730" cy="368300"/>
          </a:xfrm>
          <a:prstGeom prst="rect">
            <a:avLst/>
          </a:prstGeom>
          <a:noFill/>
        </p:spPr>
        <p:txBody>
          <a:bodyPr wrap="none" rtlCol="0" anchor="t">
            <a:spAutoFit/>
          </a:bodyPr>
          <a:lstStyle/>
          <a:p>
            <a:r>
              <a:rPr lang="zh-CN" altLang="en-US">
                <a:latin typeface="Arial" panose="020B0604020202020204" pitchFamily="34" charset="0"/>
                <a:ea typeface="宋体" panose="02010600030101010101" pitchFamily="2" charset="-122"/>
                <a:sym typeface="+mn-ea"/>
              </a:rPr>
              <a:t>弹簧原长</a:t>
            </a:r>
            <a:r>
              <a:rPr lang="en-US" altLang="zh-CN">
                <a:latin typeface="Arial" panose="020B0604020202020204" pitchFamily="34" charset="0"/>
                <a:ea typeface="宋体" panose="02010600030101010101" pitchFamily="2" charset="-122"/>
                <a:sym typeface="+mn-ea"/>
              </a:rPr>
              <a:t>l, </a:t>
            </a:r>
            <a:r>
              <a:rPr lang="zh-CN" altLang="en-US">
                <a:latin typeface="Arial" panose="020B0604020202020204" pitchFamily="34" charset="0"/>
                <a:ea typeface="宋体" panose="02010600030101010101" pitchFamily="2" charset="-122"/>
                <a:sym typeface="+mn-ea"/>
              </a:rPr>
              <a:t>弹簧刚度</a:t>
            </a:r>
            <a:r>
              <a:rPr lang="en-US" altLang="zh-CN">
                <a:latin typeface="Arial" panose="020B0604020202020204" pitchFamily="34" charset="0"/>
                <a:ea typeface="宋体" panose="02010600030101010101" pitchFamily="2" charset="-122"/>
                <a:sym typeface="+mn-ea"/>
              </a:rPr>
              <a:t>k,</a:t>
            </a:r>
            <a:r>
              <a:rPr lang="zh-CN" altLang="en-US">
                <a:latin typeface="Arial" panose="020B0604020202020204" pitchFamily="34" charset="0"/>
                <a:ea typeface="宋体" panose="02010600030101010101" pitchFamily="2" charset="-122"/>
                <a:sym typeface="+mn-ea"/>
              </a:rPr>
              <a:t>扭转弹簧刚度</a:t>
            </a:r>
            <a:r>
              <a:rPr lang="en-US" altLang="zh-CN">
                <a:latin typeface="Arial" panose="020B0604020202020204" pitchFamily="34" charset="0"/>
                <a:ea typeface="宋体" panose="02010600030101010101" pitchFamily="2" charset="-122"/>
                <a:sym typeface="+mn-ea"/>
              </a:rPr>
              <a:t>k</a:t>
            </a:r>
            <a:r>
              <a:rPr lang="en-US" altLang="zh-CN" baseline="-25000">
                <a:latin typeface="Arial" panose="020B0604020202020204" pitchFamily="34" charset="0"/>
                <a:ea typeface="宋体" panose="02010600030101010101" pitchFamily="2" charset="-122"/>
                <a:sym typeface="+mn-ea"/>
              </a:rPr>
              <a:t>1</a:t>
            </a:r>
            <a:endParaRPr lang="en-US" altLang="zh-CN" baseline="-25000">
              <a:latin typeface="Arial" panose="020B0604020202020204" pitchFamily="34" charset="0"/>
              <a:ea typeface="宋体" panose="02010600030101010101" pitchFamily="2" charset="-122"/>
              <a:sym typeface="+mn-ea"/>
            </a:endParaRPr>
          </a:p>
        </p:txBody>
      </p:sp>
      <p:sp>
        <p:nvSpPr>
          <p:cNvPr id="9" name="文本框 3"/>
          <p:cNvSpPr txBox="1"/>
          <p:nvPr/>
        </p:nvSpPr>
        <p:spPr>
          <a:xfrm>
            <a:off x="346075" y="2316480"/>
            <a:ext cx="9526905" cy="398780"/>
          </a:xfrm>
          <a:prstGeom prst="rect">
            <a:avLst/>
          </a:prstGeom>
          <a:noFill/>
          <a:ln w="9525">
            <a:noFill/>
          </a:ln>
        </p:spPr>
        <p:txBody>
          <a:bodyPr wrap="square" anchor="t">
            <a:spAutoFit/>
          </a:bodyPr>
          <a:lstStyle/>
          <a:p>
            <a:pPr indent="0">
              <a:buFont typeface="Arial" panose="020B0604020202020204" pitchFamily="34" charset="0"/>
              <a:buNone/>
            </a:pPr>
            <a:r>
              <a:rPr lang="zh-CN" altLang="en-US" sz="2000">
                <a:latin typeface="Arial" panose="020B0604020202020204" pitchFamily="34" charset="0"/>
                <a:ea typeface="宋体" panose="02010600030101010101" pitchFamily="2" charset="-122"/>
                <a:sym typeface="+mn-ea"/>
              </a:rPr>
              <a:t>海水密度</a:t>
            </a:r>
            <a:r>
              <a:rPr lang="en-US" altLang="zh-CN" sz="2000">
                <a:latin typeface="Arial" panose="020B0604020202020204" pitchFamily="34" charset="0"/>
                <a:ea typeface="宋体" panose="02010600030101010101" pitchFamily="2" charset="-122"/>
                <a:sym typeface="+mn-ea"/>
              </a:rPr>
              <a:t>ρ</a:t>
            </a:r>
            <a:r>
              <a:rPr lang="zh-CN" altLang="en-US" sz="2000">
                <a:latin typeface="Arial" panose="020B0604020202020204" pitchFamily="34" charset="0"/>
                <a:ea typeface="宋体" panose="02010600030101010101" pitchFamily="2" charset="-122"/>
                <a:sym typeface="+mn-ea"/>
              </a:rPr>
              <a:t>，</a:t>
            </a:r>
            <a:r>
              <a:rPr lang="en-US" altLang="zh-CN" sz="2000">
                <a:latin typeface="Arial" panose="020B0604020202020204" pitchFamily="34" charset="0"/>
                <a:ea typeface="宋体" panose="02010600030101010101" pitchFamily="2" charset="-122"/>
                <a:sym typeface="+mn-ea"/>
              </a:rPr>
              <a:t> </a:t>
            </a:r>
            <a:r>
              <a:rPr lang="zh-CN" altLang="en-US" sz="2000">
                <a:latin typeface="Arial" panose="020B0604020202020204" pitchFamily="34" charset="0"/>
                <a:ea typeface="宋体" panose="02010600030101010101" pitchFamily="2" charset="-122"/>
                <a:sym typeface="+mn-ea"/>
              </a:rPr>
              <a:t>重力加速度</a:t>
            </a:r>
            <a:r>
              <a:rPr lang="en-US" altLang="zh-CN" sz="2000">
                <a:latin typeface="Arial" panose="020B0604020202020204" pitchFamily="34" charset="0"/>
                <a:ea typeface="宋体" panose="02010600030101010101" pitchFamily="2" charset="-122"/>
                <a:sym typeface="+mn-ea"/>
              </a:rPr>
              <a:t>g</a:t>
            </a:r>
            <a:r>
              <a:rPr lang="zh-CN" altLang="en-US" sz="2000">
                <a:latin typeface="Arial" panose="020B0604020202020204" pitchFamily="34" charset="0"/>
                <a:ea typeface="宋体" panose="02010600030101010101" pitchFamily="2" charset="-122"/>
                <a:sym typeface="+mn-ea"/>
              </a:rPr>
              <a:t>，静水恢复力矩系数</a:t>
            </a:r>
            <a:r>
              <a:rPr lang="en-US" altLang="zh-CN" sz="2000">
                <a:latin typeface="Arial" panose="020B0604020202020204" pitchFamily="34" charset="0"/>
                <a:ea typeface="宋体" panose="02010600030101010101" pitchFamily="2" charset="-122"/>
                <a:sym typeface="+mn-ea"/>
              </a:rPr>
              <a:t>k</a:t>
            </a:r>
            <a:r>
              <a:rPr lang="en-US" altLang="zh-CN" sz="2000" baseline="-25000">
                <a:latin typeface="Arial" panose="020B0604020202020204" pitchFamily="34" charset="0"/>
                <a:ea typeface="宋体" panose="02010600030101010101" pitchFamily="2" charset="-122"/>
                <a:sym typeface="+mn-ea"/>
              </a:rPr>
              <a:t>2</a:t>
            </a:r>
            <a:endParaRPr lang="en-US" altLang="zh-CN" sz="2000">
              <a:latin typeface="Arial" panose="020B0604020202020204" pitchFamily="34" charset="0"/>
              <a:ea typeface="宋体" panose="02010600030101010101" pitchFamily="2" charset="-122"/>
              <a:sym typeface="+mn-ea"/>
            </a:endParaRPr>
          </a:p>
        </p:txBody>
      </p:sp>
      <p:sp>
        <p:nvSpPr>
          <p:cNvPr id="11" name="文本框 10"/>
          <p:cNvSpPr txBox="1"/>
          <p:nvPr/>
        </p:nvSpPr>
        <p:spPr>
          <a:xfrm>
            <a:off x="346075" y="2806065"/>
            <a:ext cx="609600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波浪激励力振幅</a:t>
            </a:r>
            <a:r>
              <a:rPr lang="en-US" altLang="zh-CN" sz="2000">
                <a:latin typeface="宋体" panose="02010600030101010101" pitchFamily="2" charset="-122"/>
                <a:ea typeface="宋体" panose="02010600030101010101" pitchFamily="2" charset="-122"/>
              </a:rPr>
              <a:t>f, </a:t>
            </a:r>
            <a:r>
              <a:rPr lang="zh-CN" altLang="en-US" sz="2000">
                <a:latin typeface="宋体" panose="02010600030101010101" pitchFamily="2" charset="-122"/>
                <a:ea typeface="宋体" panose="02010600030101010101" pitchFamily="2" charset="-122"/>
              </a:rPr>
              <a:t>频率</a:t>
            </a:r>
            <a:r>
              <a:rPr lang="en-US" altLang="zh-CN" sz="2000">
                <a:latin typeface="Times New Roman" panose="02020603050405020304" charset="0"/>
                <a:ea typeface="宋体" panose="02010600030101010101" pitchFamily="2" charset="-122"/>
                <a:cs typeface="Times New Roman" panose="02020603050405020304" charset="0"/>
              </a:rPr>
              <a:t>ω</a:t>
            </a:r>
            <a:endParaRPr lang="en-US" altLang="zh-CN" sz="2000">
              <a:latin typeface="Times New Roman" panose="02020603050405020304" charset="0"/>
              <a:ea typeface="宋体" panose="02010600030101010101" pitchFamily="2" charset="-122"/>
              <a:cs typeface="Times New Roman" panose="02020603050405020304" charset="0"/>
            </a:endParaRPr>
          </a:p>
        </p:txBody>
      </p:sp>
      <p:sp>
        <p:nvSpPr>
          <p:cNvPr id="13" name="文本框 12"/>
          <p:cNvSpPr txBox="1"/>
          <p:nvPr/>
        </p:nvSpPr>
        <p:spPr>
          <a:xfrm>
            <a:off x="346075" y="3295650"/>
            <a:ext cx="609600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浮子</a:t>
            </a:r>
            <a:r>
              <a:rPr lang="zh-CN" sz="2000">
                <a:latin typeface="宋体" panose="02010600030101010101" pitchFamily="2" charset="-122"/>
                <a:ea typeface="宋体" panose="02010600030101010101" pitchFamily="2" charset="-122"/>
                <a:cs typeface="宋体" panose="02010600030101010101" pitchFamily="2" charset="-122"/>
              </a:rPr>
              <a:t>重心位移</a:t>
            </a:r>
            <a:r>
              <a:rPr lang="en-US" altLang="zh-CN" sz="2000">
                <a:latin typeface="宋体" panose="02010600030101010101" pitchFamily="2" charset="-122"/>
                <a:ea typeface="宋体" panose="02010600030101010101" pitchFamily="2" charset="-122"/>
                <a:cs typeface="宋体" panose="02010600030101010101" pitchFamily="2" charset="-122"/>
              </a:rPr>
              <a:t>h</a:t>
            </a:r>
            <a:r>
              <a:rPr lang="zh-CN" sz="2000">
                <a:latin typeface="宋体" panose="02010600030101010101" pitchFamily="2" charset="-122"/>
                <a:ea typeface="宋体" panose="02010600030101010101" pitchFamily="2" charset="-122"/>
                <a:cs typeface="宋体" panose="02010600030101010101" pitchFamily="2" charset="-122"/>
              </a:rPr>
              <a:t>（离开平衡位置）</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倾角</a:t>
            </a:r>
            <a:r>
              <a:rPr lang="en-US" altLang="zh-CN" sz="2000">
                <a:latin typeface="宋体" panose="02010600030101010101" pitchFamily="2" charset="-122"/>
                <a:ea typeface="宋体" panose="02010600030101010101" pitchFamily="2" charset="-122"/>
                <a:cs typeface="宋体" panose="02010600030101010101" pitchFamily="2" charset="-122"/>
              </a:rPr>
              <a:t>θ</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346075" y="3733165"/>
            <a:ext cx="1081151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纵摇附加转动惯量 </a:t>
            </a:r>
            <a:r>
              <a:rPr lang="en-US" altLang="zh-CN" sz="2000">
                <a:latin typeface="宋体" panose="02010600030101010101" pitchFamily="2" charset="-122"/>
                <a:ea typeface="宋体" panose="02010600030101010101" pitchFamily="2" charset="-122"/>
                <a:cs typeface="宋体" panose="02010600030101010101" pitchFamily="2" charset="-122"/>
              </a:rPr>
              <a:t>J</a:t>
            </a:r>
            <a:r>
              <a:rPr lang="zh-CN" altLang="en-US" sz="2000">
                <a:latin typeface="宋体" panose="02010600030101010101" pitchFamily="2" charset="-122"/>
                <a:ea typeface="宋体" panose="02010600030101010101" pitchFamily="2" charset="-122"/>
                <a:cs typeface="宋体" panose="02010600030101010101" pitchFamily="2" charset="-122"/>
              </a:rPr>
              <a:t>，垂荡兴波阻尼系数</a:t>
            </a:r>
            <a:r>
              <a:rPr lang="en-US" altLang="zh-CN" sz="2000">
                <a:latin typeface="宋体" panose="02010600030101010101" pitchFamily="2" charset="-122"/>
                <a:ea typeface="宋体" panose="02010600030101010101" pitchFamily="2" charset="-122"/>
                <a:cs typeface="宋体" panose="02010600030101010101" pitchFamily="2" charset="-122"/>
              </a:rPr>
              <a:t>k</a:t>
            </a:r>
            <a:r>
              <a:rPr lang="en-US" altLang="zh-CN" sz="2000" baseline="-25000">
                <a:solidFill>
                  <a:schemeClr val="tx1"/>
                </a:solidFill>
                <a:uFillTx/>
                <a:latin typeface="宋体" panose="02010600030101010101" pitchFamily="2" charset="-122"/>
                <a:ea typeface="宋体" panose="02010600030101010101" pitchFamily="2" charset="-122"/>
                <a:cs typeface="宋体" panose="02010600030101010101" pitchFamily="2" charset="-122"/>
              </a:rPr>
              <a:t>3</a:t>
            </a:r>
            <a:r>
              <a:rPr lang="zh-CN" altLang="en-US" sz="2000">
                <a:latin typeface="宋体" panose="02010600030101010101" pitchFamily="2" charset="-122"/>
                <a:ea typeface="宋体" panose="02010600030101010101" pitchFamily="2" charset="-122"/>
                <a:cs typeface="宋体" panose="02010600030101010101" pitchFamily="2" charset="-122"/>
              </a:rPr>
              <a:t>，纵摇兴波阻尼系数</a:t>
            </a:r>
            <a:r>
              <a:rPr lang="en-US" altLang="zh-CN" sz="2000">
                <a:latin typeface="宋体" panose="02010600030101010101" pitchFamily="2" charset="-122"/>
                <a:ea typeface="宋体" panose="02010600030101010101" pitchFamily="2" charset="-122"/>
                <a:cs typeface="宋体" panose="02010600030101010101" pitchFamily="2" charset="-122"/>
              </a:rPr>
              <a:t>k</a:t>
            </a:r>
            <a:r>
              <a:rPr lang="en-US" altLang="zh-CN" sz="2000" baseline="-25000">
                <a:solidFill>
                  <a:schemeClr val="tx1"/>
                </a:solidFill>
                <a:uFillTx/>
                <a:latin typeface="宋体" panose="02010600030101010101" pitchFamily="2" charset="-122"/>
                <a:ea typeface="宋体" panose="02010600030101010101" pitchFamily="2" charset="-122"/>
                <a:cs typeface="宋体" panose="02010600030101010101" pitchFamily="2" charset="-122"/>
              </a:rPr>
              <a:t>4</a:t>
            </a:r>
            <a:r>
              <a:rPr lang="zh-CN" altLang="en-US" sz="2000">
                <a:latin typeface="宋体" panose="02010600030101010101" pitchFamily="2" charset="-122"/>
                <a:ea typeface="宋体" panose="02010600030101010101" pitchFamily="2" charset="-122"/>
                <a:cs typeface="宋体" panose="02010600030101010101" pitchFamily="2" charset="-122"/>
              </a:rPr>
              <a:t>，纵摇激励力矩振幅</a:t>
            </a:r>
            <a:r>
              <a:rPr lang="en-US" altLang="zh-CN" sz="2000">
                <a:latin typeface="宋体" panose="02010600030101010101" pitchFamily="2" charset="-122"/>
                <a:ea typeface="宋体" panose="02010600030101010101" pitchFamily="2" charset="-122"/>
                <a:cs typeface="宋体" panose="02010600030101010101" pitchFamily="2" charset="-122"/>
              </a:rPr>
              <a:t>K</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403225" y="4274820"/>
            <a:ext cx="609600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振子离开平衡位置位移</a:t>
            </a:r>
            <a:r>
              <a:rPr lang="en-US" altLang="zh-CN" sz="2000">
                <a:latin typeface="宋体" panose="02010600030101010101" pitchFamily="2" charset="-122"/>
                <a:ea typeface="宋体" panose="02010600030101010101" pitchFamily="2" charset="-122"/>
                <a:cs typeface="宋体" panose="02010600030101010101" pitchFamily="2" charset="-122"/>
              </a:rPr>
              <a:t> x</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346075" y="4816475"/>
            <a:ext cx="7002145"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线性阻尼器系数</a:t>
            </a:r>
            <a:r>
              <a:rPr lang="en-US" altLang="zh-CN" sz="2000">
                <a:latin typeface="宋体" panose="02010600030101010101" pitchFamily="2" charset="-122"/>
                <a:ea typeface="宋体" panose="02010600030101010101" pitchFamily="2" charset="-122"/>
                <a:cs typeface="宋体" panose="02010600030101010101" pitchFamily="2" charset="-122"/>
              </a:rPr>
              <a:t>β 旋转阻尼器</a:t>
            </a:r>
            <a:r>
              <a:rPr lang="zh-CN" altLang="en-US" sz="2000">
                <a:latin typeface="宋体" panose="02010600030101010101" pitchFamily="2" charset="-122"/>
                <a:ea typeface="宋体" panose="02010600030101010101" pitchFamily="2" charset="-122"/>
                <a:cs typeface="宋体" panose="02010600030101010101" pitchFamily="2" charset="-122"/>
              </a:rPr>
              <a:t>系数</a:t>
            </a:r>
            <a:r>
              <a:rPr lang="en-US" altLang="zh-CN" sz="2000">
                <a:latin typeface="宋体" panose="02010600030101010101" pitchFamily="2" charset="-122"/>
                <a:ea typeface="宋体" panose="02010600030101010101" pitchFamily="2" charset="-122"/>
                <a:cs typeface="宋体" panose="02010600030101010101" pitchFamily="2" charset="-122"/>
              </a:rPr>
              <a:t>α   </a:t>
            </a:r>
            <a:endParaRPr lang="en-US" altLang="zh-CN" sz="2000">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5231130" y="4816475"/>
            <a:ext cx="230632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记</a:t>
            </a:r>
            <a:r>
              <a:rPr lang="en-US" altLang="zh-CN" sz="2000">
                <a:latin typeface="宋体" panose="02010600030101010101" pitchFamily="2" charset="-122"/>
                <a:ea typeface="宋体" panose="02010600030101010101" pitchFamily="2" charset="-122"/>
              </a:rPr>
              <a:t> M=M</a:t>
            </a:r>
            <a:r>
              <a:rPr lang="en-US" altLang="zh-CN" sz="2000" baseline="-25000">
                <a:solidFill>
                  <a:schemeClr val="tx1"/>
                </a:solidFill>
                <a:uFillTx/>
                <a:latin typeface="宋体" panose="02010600030101010101" pitchFamily="2" charset="-122"/>
                <a:ea typeface="宋体" panose="02010600030101010101" pitchFamily="2" charset="-122"/>
              </a:rPr>
              <a:t>1</a:t>
            </a:r>
            <a:r>
              <a:rPr lang="en-US" altLang="zh-CN" sz="2000">
                <a:latin typeface="宋体" panose="02010600030101010101" pitchFamily="2" charset="-122"/>
                <a:ea typeface="宋体" panose="02010600030101010101" pitchFamily="2" charset="-122"/>
              </a:rPr>
              <a:t>+M</a:t>
            </a:r>
            <a:r>
              <a:rPr lang="en-US" altLang="zh-CN" sz="2000" baseline="-25000">
                <a:solidFill>
                  <a:schemeClr val="tx1"/>
                </a:solidFill>
                <a:uFillTx/>
                <a:latin typeface="宋体" panose="02010600030101010101" pitchFamily="2" charset="-122"/>
                <a:ea typeface="宋体" panose="02010600030101010101" pitchFamily="2" charset="-122"/>
              </a:rPr>
              <a:t>0</a:t>
            </a:r>
            <a:endParaRPr lang="en-US" altLang="zh-CN" sz="2000" baseline="-25000">
              <a:solidFill>
                <a:schemeClr val="tx1"/>
              </a:solidFill>
              <a:uFillTx/>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914336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sym typeface="+mn-ea"/>
              </a:rPr>
              <a:t>第三问垂荡与纵遥情形下的系统</a:t>
            </a:r>
            <a:endParaRPr lang="zh-CN" altLang="en-US" sz="4000">
              <a:solidFill>
                <a:schemeClr val="bg1"/>
              </a:solidFill>
              <a:latin typeface="宋体" panose="02010600030101010101" pitchFamily="2" charset="-122"/>
              <a:ea typeface="宋体" panose="02010600030101010101" pitchFamily="2" charset="-122"/>
              <a:sym typeface="+mn-ea"/>
            </a:endParaRPr>
          </a:p>
        </p:txBody>
      </p:sp>
      <p:graphicFrame>
        <p:nvGraphicFramePr>
          <p:cNvPr id="44" name="对象 43">
            <a:hlinkClick r:id="" action="ppaction://ole?verb=0"/>
          </p:cNvPr>
          <p:cNvGraphicFramePr>
            <a:graphicFrameLocks noChangeAspect="1"/>
          </p:cNvGraphicFramePr>
          <p:nvPr>
            <p:custDataLst>
              <p:tags r:id="rId1"/>
            </p:custDataLst>
          </p:nvPr>
        </p:nvGraphicFramePr>
        <p:xfrm>
          <a:off x="7327901" y="3027681"/>
          <a:ext cx="4069715" cy="401320"/>
        </p:xfrm>
        <a:graphic>
          <a:graphicData uri="http://schemas.openxmlformats.org/presentationml/2006/ole">
            <mc:AlternateContent xmlns:mc="http://schemas.openxmlformats.org/markup-compatibility/2006">
              <mc:Choice xmlns:v="urn:schemas-microsoft-com:vml" Requires="v">
                <p:oleObj spid="_x0000_s27655" name="" r:id="rId2" imgW="1917065" imgH="203200" progId="Equation.KSEE3">
                  <p:embed/>
                </p:oleObj>
              </mc:Choice>
              <mc:Fallback>
                <p:oleObj name="" r:id="rId2" imgW="1917065" imgH="203200" progId="Equation.KSEE3">
                  <p:embed/>
                  <p:pic>
                    <p:nvPicPr>
                      <p:cNvPr id="0" name="图片 1024"/>
                      <p:cNvPicPr/>
                      <p:nvPr/>
                    </p:nvPicPr>
                    <p:blipFill>
                      <a:blip r:embed="rId3"/>
                      <a:stretch>
                        <a:fillRect/>
                      </a:stretch>
                    </p:blipFill>
                    <p:spPr>
                      <a:xfrm>
                        <a:off x="7327901" y="3027681"/>
                        <a:ext cx="4069715" cy="401320"/>
                      </a:xfrm>
                      <a:prstGeom prst="rect">
                        <a:avLst/>
                      </a:prstGeom>
                    </p:spPr>
                  </p:pic>
                </p:oleObj>
              </mc:Fallback>
            </mc:AlternateContent>
          </a:graphicData>
        </a:graphic>
      </p:graphicFrame>
      <p:pic>
        <p:nvPicPr>
          <p:cNvPr id="4" name="图片 3"/>
          <p:cNvPicPr>
            <a:picLocks noChangeAspect="1"/>
          </p:cNvPicPr>
          <p:nvPr/>
        </p:nvPicPr>
        <p:blipFill>
          <a:blip r:embed="rId4"/>
          <a:stretch>
            <a:fillRect/>
          </a:stretch>
        </p:blipFill>
        <p:spPr>
          <a:xfrm>
            <a:off x="346075" y="1267631"/>
            <a:ext cx="5749925" cy="4316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914336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sym typeface="+mn-ea"/>
              </a:rPr>
              <a:t>第三问垂荡与纵遥情形下的系统</a:t>
            </a:r>
            <a:endParaRPr lang="zh-CN" altLang="en-US" sz="4000">
              <a:solidFill>
                <a:schemeClr val="bg1"/>
              </a:solidFill>
              <a:latin typeface="宋体" panose="02010600030101010101" pitchFamily="2" charset="-122"/>
              <a:ea typeface="宋体" panose="02010600030101010101" pitchFamily="2" charset="-122"/>
              <a:sym typeface="+mn-ea"/>
            </a:endParaRPr>
          </a:p>
        </p:txBody>
      </p:sp>
      <p:graphicFrame>
        <p:nvGraphicFramePr>
          <p:cNvPr id="44" name="对象 43">
            <a:hlinkClick r:id="" action="ppaction://ole?verb=0"/>
          </p:cNvPr>
          <p:cNvGraphicFramePr>
            <a:graphicFrameLocks noChangeAspect="1"/>
          </p:cNvGraphicFramePr>
          <p:nvPr>
            <p:custDataLst>
              <p:tags r:id="rId1"/>
            </p:custDataLst>
          </p:nvPr>
        </p:nvGraphicFramePr>
        <p:xfrm>
          <a:off x="3638233" y="5356861"/>
          <a:ext cx="4528820" cy="401320"/>
        </p:xfrm>
        <a:graphic>
          <a:graphicData uri="http://schemas.openxmlformats.org/presentationml/2006/ole">
            <mc:AlternateContent xmlns:mc="http://schemas.openxmlformats.org/markup-compatibility/2006">
              <mc:Choice xmlns:v="urn:schemas-microsoft-com:vml" Requires="v">
                <p:oleObj spid="_x0000_s28678" name="" r:id="rId2" imgW="2133600" imgH="203200" progId="Equation.KSEE3">
                  <p:embed/>
                </p:oleObj>
              </mc:Choice>
              <mc:Fallback>
                <p:oleObj name="" r:id="rId2" imgW="2133600" imgH="203200" progId="Equation.KSEE3">
                  <p:embed/>
                  <p:pic>
                    <p:nvPicPr>
                      <p:cNvPr id="0" name="图片 1024"/>
                      <p:cNvPicPr/>
                      <p:nvPr/>
                    </p:nvPicPr>
                    <p:blipFill>
                      <a:blip r:embed="rId3"/>
                      <a:stretch>
                        <a:fillRect/>
                      </a:stretch>
                    </p:blipFill>
                    <p:spPr>
                      <a:xfrm>
                        <a:off x="3638233" y="5356861"/>
                        <a:ext cx="4528820" cy="401320"/>
                      </a:xfrm>
                      <a:prstGeom prst="rect">
                        <a:avLst/>
                      </a:prstGeom>
                    </p:spPr>
                  </p:pic>
                </p:oleObj>
              </mc:Fallback>
            </mc:AlternateContent>
          </a:graphicData>
        </a:graphic>
      </p:graphicFrame>
      <p:pic>
        <p:nvPicPr>
          <p:cNvPr id="2" name="图片 1"/>
          <p:cNvPicPr>
            <a:picLocks noChangeAspect="1"/>
          </p:cNvPicPr>
          <p:nvPr>
            <p:custDataLst>
              <p:tags r:id="rId4"/>
            </p:custDataLst>
          </p:nvPr>
        </p:nvPicPr>
        <p:blipFill>
          <a:blip r:embed="rId5"/>
          <a:stretch>
            <a:fillRect/>
          </a:stretch>
        </p:blipFill>
        <p:spPr>
          <a:xfrm>
            <a:off x="3175" y="1197610"/>
            <a:ext cx="5963920" cy="4472940"/>
          </a:xfrm>
          <a:prstGeom prst="rect">
            <a:avLst/>
          </a:prstGeom>
        </p:spPr>
      </p:pic>
      <p:pic>
        <p:nvPicPr>
          <p:cNvPr id="4" name="图片 3"/>
          <p:cNvPicPr>
            <a:picLocks noChangeAspect="1"/>
          </p:cNvPicPr>
          <p:nvPr/>
        </p:nvPicPr>
        <p:blipFill>
          <a:blip r:embed="rId6"/>
          <a:stretch>
            <a:fillRect/>
          </a:stretch>
        </p:blipFill>
        <p:spPr>
          <a:xfrm>
            <a:off x="6021650" y="1197610"/>
            <a:ext cx="5957688" cy="4472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914336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sym typeface="+mn-ea"/>
              </a:rPr>
              <a:t>第三问垂荡与纵遥情形下的系统</a:t>
            </a:r>
            <a:endParaRPr lang="zh-CN" altLang="en-US" sz="4000">
              <a:solidFill>
                <a:schemeClr val="bg1"/>
              </a:solidFill>
              <a:latin typeface="宋体" panose="02010600030101010101" pitchFamily="2" charset="-122"/>
              <a:ea typeface="宋体" panose="02010600030101010101" pitchFamily="2" charset="-122"/>
              <a:sym typeface="+mn-ea"/>
            </a:endParaRPr>
          </a:p>
        </p:txBody>
      </p:sp>
      <p:graphicFrame>
        <p:nvGraphicFramePr>
          <p:cNvPr id="44" name="对象 43">
            <a:hlinkClick r:id="" action="ppaction://ole?verb=0"/>
          </p:cNvPr>
          <p:cNvGraphicFramePr>
            <a:graphicFrameLocks noChangeAspect="1"/>
          </p:cNvGraphicFramePr>
          <p:nvPr>
            <p:custDataLst>
              <p:tags r:id="rId1"/>
            </p:custDataLst>
          </p:nvPr>
        </p:nvGraphicFramePr>
        <p:xfrm>
          <a:off x="6128703" y="3296285"/>
          <a:ext cx="4528820" cy="401320"/>
        </p:xfrm>
        <a:graphic>
          <a:graphicData uri="http://schemas.openxmlformats.org/presentationml/2006/ole">
            <mc:AlternateContent xmlns:mc="http://schemas.openxmlformats.org/markup-compatibility/2006">
              <mc:Choice xmlns:v="urn:schemas-microsoft-com:vml" Requires="v">
                <p:oleObj spid="_x0000_s29702" name="" r:id="rId2" imgW="2133600" imgH="203200" progId="Equation.KSEE3">
                  <p:embed/>
                </p:oleObj>
              </mc:Choice>
              <mc:Fallback>
                <p:oleObj name="" r:id="rId2" imgW="2133600" imgH="203200" progId="Equation.KSEE3">
                  <p:embed/>
                  <p:pic>
                    <p:nvPicPr>
                      <p:cNvPr id="0" name="图片 1024"/>
                      <p:cNvPicPr/>
                      <p:nvPr/>
                    </p:nvPicPr>
                    <p:blipFill>
                      <a:blip r:embed="rId3"/>
                      <a:stretch>
                        <a:fillRect/>
                      </a:stretch>
                    </p:blipFill>
                    <p:spPr>
                      <a:xfrm>
                        <a:off x="6128703" y="3296285"/>
                        <a:ext cx="4528820" cy="401320"/>
                      </a:xfrm>
                      <a:prstGeom prst="rect">
                        <a:avLst/>
                      </a:prstGeom>
                    </p:spPr>
                  </p:pic>
                </p:oleObj>
              </mc:Fallback>
            </mc:AlternateContent>
          </a:graphicData>
        </a:graphic>
      </p:graphicFrame>
      <p:pic>
        <p:nvPicPr>
          <p:cNvPr id="2" name="图片 1"/>
          <p:cNvPicPr>
            <a:picLocks noChangeAspect="1"/>
          </p:cNvPicPr>
          <p:nvPr>
            <p:custDataLst>
              <p:tags r:id="rId4"/>
            </p:custDataLst>
          </p:nvPr>
        </p:nvPicPr>
        <p:blipFill>
          <a:blip r:embed="rId5"/>
          <a:stretch>
            <a:fillRect/>
          </a:stretch>
        </p:blipFill>
        <p:spPr>
          <a:xfrm>
            <a:off x="248920" y="1266825"/>
            <a:ext cx="5972175" cy="4479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914336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sym typeface="+mn-ea"/>
              </a:rPr>
              <a:t>第三问垂荡与纵遥情形下的系统</a:t>
            </a:r>
            <a:endParaRPr lang="zh-CN" altLang="en-US" sz="4000">
              <a:solidFill>
                <a:schemeClr val="bg1"/>
              </a:solidFill>
              <a:latin typeface="宋体" panose="02010600030101010101" pitchFamily="2" charset="-122"/>
              <a:ea typeface="宋体" panose="02010600030101010101" pitchFamily="2" charset="-122"/>
              <a:sym typeface="+mn-ea"/>
            </a:endParaRPr>
          </a:p>
        </p:txBody>
      </p:sp>
      <p:sp>
        <p:nvSpPr>
          <p:cNvPr id="7" name="文本框 6"/>
          <p:cNvSpPr txBox="1"/>
          <p:nvPr/>
        </p:nvSpPr>
        <p:spPr>
          <a:xfrm>
            <a:off x="6671945" y="1611630"/>
            <a:ext cx="5281930" cy="101473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在</a:t>
            </a:r>
            <a:r>
              <a:rPr lang="en-US" altLang="zh-CN" sz="2000">
                <a:latin typeface="宋体" panose="02010600030101010101" pitchFamily="2" charset="-122"/>
                <a:ea typeface="宋体" panose="02010600030101010101" pitchFamily="2" charset="-122"/>
                <a:sym typeface="+mn-ea"/>
              </a:rPr>
              <a:t>      </a:t>
            </a:r>
            <a:r>
              <a:rPr lang="zh-CN" altLang="en-US" sz="2000">
                <a:latin typeface="宋体" panose="02010600030101010101" pitchFamily="2" charset="-122"/>
                <a:ea typeface="宋体" panose="02010600030101010101" pitchFamily="2" charset="-122"/>
                <a:sym typeface="+mn-ea"/>
              </a:rPr>
              <a:t>与</a:t>
            </a:r>
            <a:r>
              <a:rPr lang="en-US" altLang="zh-CN" sz="2000">
                <a:latin typeface="宋体" panose="02010600030101010101" pitchFamily="2" charset="-122"/>
                <a:ea typeface="宋体" panose="02010600030101010101" pitchFamily="2" charset="-122"/>
                <a:sym typeface="+mn-ea"/>
              </a:rPr>
              <a:t>          </a:t>
            </a:r>
            <a:r>
              <a:rPr lang="zh-CN" altLang="en-US" sz="2000">
                <a:latin typeface="宋体" panose="02010600030101010101" pitchFamily="2" charset="-122"/>
                <a:ea typeface="宋体" panose="02010600030101010101" pitchFamily="2" charset="-122"/>
                <a:sym typeface="+mn-ea"/>
              </a:rPr>
              <a:t>，其他参数相同时，即仅考虑垂振与垂振、纵摇同时考虑的情况下，系统在垂垂直方向的位移与速度差。可见</a:t>
            </a:r>
            <a:endParaRPr lang="zh-CN" altLang="en-US" sz="2000">
              <a:latin typeface="宋体" panose="02010600030101010101" pitchFamily="2" charset="-122"/>
              <a:ea typeface="宋体" panose="02010600030101010101" pitchFamily="2" charset="-122"/>
              <a:sym typeface="+mn-ea"/>
            </a:endParaRPr>
          </a:p>
        </p:txBody>
      </p:sp>
      <p:graphicFrame>
        <p:nvGraphicFramePr>
          <p:cNvPr id="4" name="对象 3">
            <a:hlinkClick r:id="" action="ppaction://ole?verb=0"/>
          </p:cNvPr>
          <p:cNvGraphicFramePr>
            <a:graphicFrameLocks noChangeAspect="1"/>
          </p:cNvGraphicFramePr>
          <p:nvPr>
            <p:custDataLst>
              <p:tags r:id="rId1"/>
            </p:custDataLst>
          </p:nvPr>
        </p:nvGraphicFramePr>
        <p:xfrm>
          <a:off x="7015163" y="1628140"/>
          <a:ext cx="835660" cy="350520"/>
        </p:xfrm>
        <a:graphic>
          <a:graphicData uri="http://schemas.openxmlformats.org/presentationml/2006/ole">
            <mc:AlternateContent xmlns:mc="http://schemas.openxmlformats.org/markup-compatibility/2006">
              <mc:Choice xmlns:v="urn:schemas-microsoft-com:vml" Requires="v">
                <p:oleObj spid="_x0000_s30733" name="" r:id="rId2" imgW="393700" imgH="177165" progId="Equation.KSEE3">
                  <p:embed/>
                </p:oleObj>
              </mc:Choice>
              <mc:Fallback>
                <p:oleObj name="" r:id="rId2" imgW="393700" imgH="177165" progId="Equation.KSEE3">
                  <p:embed/>
                  <p:pic>
                    <p:nvPicPr>
                      <p:cNvPr id="0" name="图片 1024"/>
                      <p:cNvPicPr/>
                      <p:nvPr/>
                    </p:nvPicPr>
                    <p:blipFill>
                      <a:blip r:embed="rId3"/>
                      <a:stretch>
                        <a:fillRect/>
                      </a:stretch>
                    </p:blipFill>
                    <p:spPr>
                      <a:xfrm>
                        <a:off x="7015163" y="1628140"/>
                        <a:ext cx="835660" cy="35052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custDataLst>
              <p:tags r:id="rId4"/>
            </p:custDataLst>
          </p:nvPr>
        </p:nvGraphicFramePr>
        <p:xfrm>
          <a:off x="8039418" y="1628140"/>
          <a:ext cx="1294130" cy="350520"/>
        </p:xfrm>
        <a:graphic>
          <a:graphicData uri="http://schemas.openxmlformats.org/presentationml/2006/ole">
            <mc:AlternateContent xmlns:mc="http://schemas.openxmlformats.org/markup-compatibility/2006">
              <mc:Choice xmlns:v="urn:schemas-microsoft-com:vml" Requires="v">
                <p:oleObj spid="_x0000_s30734" name="" r:id="rId5" imgW="609600" imgH="177165" progId="Equation.KSEE3">
                  <p:embed/>
                </p:oleObj>
              </mc:Choice>
              <mc:Fallback>
                <p:oleObj name="" r:id="rId5" imgW="609600" imgH="177165" progId="Equation.KSEE3">
                  <p:embed/>
                  <p:pic>
                    <p:nvPicPr>
                      <p:cNvPr id="0" name="图片 1024"/>
                      <p:cNvPicPr/>
                      <p:nvPr/>
                    </p:nvPicPr>
                    <p:blipFill>
                      <a:blip r:embed="rId6"/>
                      <a:stretch>
                        <a:fillRect/>
                      </a:stretch>
                    </p:blipFill>
                    <p:spPr>
                      <a:xfrm>
                        <a:off x="8039418" y="1628140"/>
                        <a:ext cx="1294130" cy="350520"/>
                      </a:xfrm>
                      <a:prstGeom prst="rect">
                        <a:avLst/>
                      </a:prstGeom>
                    </p:spPr>
                  </p:pic>
                </p:oleObj>
              </mc:Fallback>
            </mc:AlternateContent>
          </a:graphicData>
        </a:graphic>
      </p:graphicFrame>
      <p:sp>
        <p:nvSpPr>
          <p:cNvPr id="10" name="文本框 9"/>
          <p:cNvSpPr txBox="1"/>
          <p:nvPr>
            <p:custDataLst>
              <p:tags r:id="rId7"/>
            </p:custDataLst>
          </p:nvPr>
        </p:nvSpPr>
        <p:spPr>
          <a:xfrm>
            <a:off x="6671945" y="2710815"/>
            <a:ext cx="5046345" cy="2553335"/>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在相同的参数下，不考虑纵摇</a:t>
            </a:r>
            <a:r>
              <a:rPr lang="en-US" altLang="zh-CN" sz="2000">
                <a:latin typeface="宋体" panose="02010600030101010101" pitchFamily="2" charset="-122"/>
                <a:ea typeface="宋体" panose="02010600030101010101" pitchFamily="2" charset="-122"/>
                <a:sym typeface="+mn-ea"/>
              </a:rPr>
              <a:t>(K=0)</a:t>
            </a:r>
            <a:r>
              <a:rPr lang="zh-CN" altLang="en-US" sz="2000">
                <a:latin typeface="宋体" panose="02010600030101010101" pitchFamily="2" charset="-122"/>
                <a:ea typeface="宋体" panose="02010600030101010101" pitchFamily="2" charset="-122"/>
                <a:sym typeface="+mn-ea"/>
              </a:rPr>
              <a:t>与垂振、纵摇</a:t>
            </a:r>
            <a:r>
              <a:rPr lang="en-US" altLang="zh-CN" sz="2000">
                <a:latin typeface="宋体" panose="02010600030101010101" pitchFamily="2" charset="-122"/>
                <a:ea typeface="宋体" panose="02010600030101010101" pitchFamily="2" charset="-122"/>
                <a:sym typeface="+mn-ea"/>
              </a:rPr>
              <a:t>(K=1690)</a:t>
            </a:r>
            <a:r>
              <a:rPr lang="zh-CN" altLang="en-US" sz="2000">
                <a:latin typeface="宋体" panose="02010600030101010101" pitchFamily="2" charset="-122"/>
                <a:ea typeface="宋体" panose="02010600030101010101" pitchFamily="2" charset="-122"/>
                <a:sym typeface="+mn-ea"/>
              </a:rPr>
              <a:t>同时考虑的情形相比较，浮子、振子的垂振位移与速度误差在</a:t>
            </a:r>
            <a:r>
              <a:rPr lang="en-US" altLang="zh-CN" sz="2000">
                <a:latin typeface="宋体" panose="02010600030101010101" pitchFamily="2" charset="-122"/>
                <a:ea typeface="宋体" panose="02010600030101010101" pitchFamily="2" charset="-122"/>
                <a:sym typeface="+mn-ea"/>
              </a:rPr>
              <a:t>10</a:t>
            </a:r>
            <a:r>
              <a:rPr lang="en-US" altLang="zh-CN" sz="2000" baseline="30000">
                <a:solidFill>
                  <a:schemeClr val="tx1"/>
                </a:solidFill>
                <a:uFillTx/>
                <a:latin typeface="宋体" panose="02010600030101010101" pitchFamily="2" charset="-122"/>
                <a:ea typeface="宋体" panose="02010600030101010101" pitchFamily="2" charset="-122"/>
                <a:sym typeface="+mn-ea"/>
              </a:rPr>
              <a:t>-3</a:t>
            </a:r>
            <a:r>
              <a:rPr lang="zh-CN" altLang="en-US" sz="2000">
                <a:latin typeface="宋体" panose="02010600030101010101" pitchFamily="2" charset="-122"/>
                <a:ea typeface="宋体" panose="02010600030101010101" pitchFamily="2" charset="-122"/>
                <a:sym typeface="+mn-ea"/>
              </a:rPr>
              <a:t>左右，但是系统有水平方向有漂移：在</a:t>
            </a:r>
            <a:r>
              <a:rPr lang="en-US" altLang="zh-CN" sz="2000">
                <a:latin typeface="宋体" panose="02010600030101010101" pitchFamily="2" charset="-122"/>
                <a:ea typeface="宋体" panose="02010600030101010101" pitchFamily="2" charset="-122"/>
                <a:sym typeface="+mn-ea"/>
              </a:rPr>
              <a:t>150</a:t>
            </a:r>
            <a:r>
              <a:rPr lang="zh-CN" altLang="en-US" sz="2000">
                <a:latin typeface="宋体" panose="02010600030101010101" pitchFamily="2" charset="-122"/>
                <a:ea typeface="宋体" panose="02010600030101010101" pitchFamily="2" charset="-122"/>
                <a:sym typeface="+mn-ea"/>
              </a:rPr>
              <a:t>秒内，系统向水平方向的负方向漂移了大约</a:t>
            </a:r>
            <a:r>
              <a:rPr lang="en-US" altLang="zh-CN" sz="2000">
                <a:latin typeface="宋体" panose="02010600030101010101" pitchFamily="2" charset="-122"/>
                <a:ea typeface="宋体" panose="02010600030101010101" pitchFamily="2" charset="-122"/>
                <a:sym typeface="+mn-ea"/>
              </a:rPr>
              <a:t>9.92</a:t>
            </a:r>
            <a:r>
              <a:rPr lang="zh-CN" altLang="en-US" sz="2000">
                <a:latin typeface="宋体" panose="02010600030101010101" pitchFamily="2" charset="-122"/>
                <a:ea typeface="宋体" panose="02010600030101010101" pitchFamily="2" charset="-122"/>
                <a:sym typeface="+mn-ea"/>
              </a:rPr>
              <a:t>米。这应该是符合事实的。如波浪将物体推向或推离岸边；浮标或钻井平台需要锚定固定防止其漂移。</a:t>
            </a:r>
            <a:endParaRPr lang="zh-CN" altLang="en-US" sz="2000">
              <a:latin typeface="宋体" panose="02010600030101010101" pitchFamily="2" charset="-122"/>
              <a:ea typeface="宋体" panose="02010600030101010101" pitchFamily="2" charset="-122"/>
              <a:sym typeface="+mn-ea"/>
            </a:endParaRPr>
          </a:p>
        </p:txBody>
      </p:sp>
      <p:pic>
        <p:nvPicPr>
          <p:cNvPr id="5" name="图片 4"/>
          <p:cNvPicPr>
            <a:picLocks noChangeAspect="1"/>
          </p:cNvPicPr>
          <p:nvPr/>
        </p:nvPicPr>
        <p:blipFill>
          <a:blip r:embed="rId8"/>
          <a:stretch>
            <a:fillRect/>
          </a:stretch>
        </p:blipFill>
        <p:spPr>
          <a:xfrm>
            <a:off x="411225" y="1207812"/>
            <a:ext cx="6072125" cy="45588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第三问结果</a:t>
            </a:r>
            <a:endParaRPr lang="zh-CN" altLang="en-US" sz="4000">
              <a:solidFill>
                <a:schemeClr val="bg1"/>
              </a:solidFill>
              <a:latin typeface="宋体" panose="02010600030101010101" pitchFamily="2" charset="-122"/>
              <a:ea typeface="宋体" panose="02010600030101010101" pitchFamily="2" charset="-122"/>
            </a:endParaRPr>
          </a:p>
        </p:txBody>
      </p:sp>
      <p:graphicFrame>
        <p:nvGraphicFramePr>
          <p:cNvPr id="3" name="表格 2"/>
          <p:cNvGraphicFramePr/>
          <p:nvPr>
            <p:custDataLst>
              <p:tags r:id="rId1"/>
            </p:custDataLst>
          </p:nvPr>
        </p:nvGraphicFramePr>
        <p:xfrm>
          <a:off x="1279525" y="1695450"/>
          <a:ext cx="9746615" cy="3853815"/>
        </p:xfrm>
        <a:graphic>
          <a:graphicData uri="http://schemas.openxmlformats.org/drawingml/2006/table">
            <a:tbl>
              <a:tblPr firstRow="1" bandRow="1">
                <a:tableStyleId>{5C22544A-7EE6-4342-B048-85BDC9FD1C3A}</a:tableStyleId>
              </a:tblPr>
              <a:tblGrid>
                <a:gridCol w="1549400"/>
                <a:gridCol w="1569720"/>
                <a:gridCol w="1671320"/>
                <a:gridCol w="1555115"/>
                <a:gridCol w="1700530"/>
                <a:gridCol w="1700530"/>
              </a:tblGrid>
              <a:tr h="550545">
                <a:tc>
                  <a:txBody>
                    <a:bodyPr/>
                    <a:lstStyle/>
                    <a:p>
                      <a:pPr algn="ctr">
                        <a:buNone/>
                      </a:pPr>
                      <a:r>
                        <a:rPr lang="zh-CN" altLang="en-US" sz="2000">
                          <a:latin typeface="宋体" panose="02010600030101010101" pitchFamily="2" charset="-122"/>
                          <a:ea typeface="宋体" panose="02010600030101010101" pitchFamily="2" charset="-122"/>
                        </a:rPr>
                        <a:t>时间</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10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20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40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60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100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en-US" altLang="zh-CN" sz="2000">
                          <a:latin typeface="宋体" panose="02010600030101010101" pitchFamily="2" charset="-122"/>
                          <a:ea typeface="宋体" panose="02010600030101010101" pitchFamily="2" charset="-122"/>
                        </a:rPr>
                        <a:t>x</a:t>
                      </a:r>
                      <a:r>
                        <a:rPr lang="zh-CN" altLang="en-US" sz="2000">
                          <a:latin typeface="宋体" panose="02010600030101010101" pitchFamily="2" charset="-122"/>
                          <a:ea typeface="宋体" panose="02010600030101010101" pitchFamily="2" charset="-122"/>
                        </a:rPr>
                        <a:t>位移</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-0.2598</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-0.9467</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-2.4749</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-3.7901</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-6.5953</a:t>
                      </a:r>
                      <a:endParaRPr lang="en-US" altLang="zh-CN" sz="2000" dirty="0">
                        <a:latin typeface="宋体" panose="02010600030101010101" pitchFamily="2" charset="-122"/>
                        <a:ea typeface="宋体" panose="02010600030101010101" pitchFamily="2" charset="-122"/>
                      </a:endParaRPr>
                    </a:p>
                  </a:txBody>
                  <a:tcPr anchor="ctr"/>
                </a:tc>
              </a:tr>
              <a:tr h="550545">
                <a:tc>
                  <a:txBody>
                    <a:bodyPr/>
                    <a:lstStyle/>
                    <a:p>
                      <a:pPr algn="ctr">
                        <a:buNone/>
                      </a:pPr>
                      <a:r>
                        <a:rPr lang="en-US" altLang="zh-CN" sz="2000">
                          <a:latin typeface="宋体" panose="02010600030101010101" pitchFamily="2" charset="-122"/>
                          <a:ea typeface="宋体" panose="02010600030101010101" pitchFamily="2" charset="-122"/>
                        </a:rPr>
                        <a:t>x</a:t>
                      </a:r>
                      <a:r>
                        <a:rPr lang="zh-CN" altLang="en-US" sz="2000">
                          <a:latin typeface="宋体" panose="02010600030101010101" pitchFamily="2" charset="-122"/>
                          <a:ea typeface="宋体" panose="02010600030101010101" pitchFamily="2" charset="-122"/>
                        </a:rPr>
                        <a:t>速度</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-0.1854</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-0.0709</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-0.0987</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-0.0083</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-0.0294</a:t>
                      </a:r>
                      <a:endParaRPr lang="en-US" altLang="zh-CN" sz="2000" dirty="0">
                        <a:latin typeface="宋体" panose="02010600030101010101" pitchFamily="2" charset="-122"/>
                        <a:ea typeface="宋体" panose="02010600030101010101" pitchFamily="2" charset="-122"/>
                      </a:endParaRPr>
                    </a:p>
                  </a:txBody>
                  <a:tcPr anchor="ctr"/>
                </a:tc>
              </a:tr>
              <a:tr h="550545">
                <a:tc>
                  <a:txBody>
                    <a:bodyPr/>
                    <a:lstStyle/>
                    <a:p>
                      <a:pPr algn="ctr">
                        <a:buNone/>
                      </a:pPr>
                      <a:r>
                        <a:rPr lang="en-US" altLang="zh-CN" sz="2000">
                          <a:latin typeface="宋体" panose="02010600030101010101" pitchFamily="2" charset="-122"/>
                          <a:ea typeface="宋体" panose="02010600030101010101" pitchFamily="2" charset="-122"/>
                        </a:rPr>
                        <a:t>y</a:t>
                      </a:r>
                      <a:r>
                        <a:rPr lang="zh-CN" altLang="en-US" sz="2000">
                          <a:latin typeface="宋体" panose="02010600030101010101" pitchFamily="2" charset="-122"/>
                          <a:ea typeface="宋体" panose="02010600030101010101" pitchFamily="2" charset="-122"/>
                        </a:rPr>
                        <a:t>位移</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-0.5373</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-0.7097</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0.3627</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-0.3215</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-0.0453</a:t>
                      </a:r>
                      <a:endParaRPr lang="en-US" altLang="zh-CN" sz="2000" dirty="0">
                        <a:latin typeface="宋体" panose="02010600030101010101" pitchFamily="2" charset="-122"/>
                        <a:ea typeface="宋体" panose="02010600030101010101" pitchFamily="2" charset="-122"/>
                      </a:endParaRPr>
                    </a:p>
                  </a:txBody>
                  <a:tcPr anchor="ctr"/>
                </a:tc>
              </a:tr>
              <a:tr h="550545">
                <a:tc>
                  <a:txBody>
                    <a:bodyPr/>
                    <a:lstStyle/>
                    <a:p>
                      <a:pPr algn="ctr">
                        <a:buNone/>
                      </a:pPr>
                      <a:r>
                        <a:rPr lang="en-US" altLang="zh-CN" sz="2000">
                          <a:latin typeface="宋体" panose="02010600030101010101" pitchFamily="2" charset="-122"/>
                          <a:ea typeface="宋体" panose="02010600030101010101" pitchFamily="2" charset="-122"/>
                        </a:rPr>
                        <a:t>y</a:t>
                      </a:r>
                      <a:r>
                        <a:rPr lang="zh-CN" altLang="en-US" sz="2000">
                          <a:latin typeface="宋体" panose="02010600030101010101" pitchFamily="2" charset="-122"/>
                          <a:ea typeface="宋体" panose="02010600030101010101" pitchFamily="2" charset="-122"/>
                        </a:rPr>
                        <a:t>速度</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0.9569</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-0.2968</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0.7630</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-0.7331</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-0.9523</a:t>
                      </a:r>
                      <a:endParaRPr lang="en-US" altLang="zh-CN" sz="2000" dirty="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旋转角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0.0223</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0.0374</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-0.0238</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-0.0086</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0.0043</a:t>
                      </a:r>
                      <a:endParaRPr lang="en-US" altLang="zh-CN"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角速度</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-0.0378</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0.0190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-0.0117</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0.0337</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0.0374</a:t>
                      </a:r>
                      <a:endParaRPr lang="en-US" altLang="zh-CN" sz="2000" dirty="0">
                        <a:latin typeface="宋体" panose="02010600030101010101" pitchFamily="2" charset="-122"/>
                        <a:ea typeface="宋体" panose="02010600030101010101" pitchFamily="2" charset="-122"/>
                      </a:endParaRPr>
                    </a:p>
                  </a:txBody>
                  <a:tcPr anchor="ctr"/>
                </a:tc>
              </a:tr>
            </a:tbl>
          </a:graphicData>
        </a:graphic>
      </p:graphicFrame>
      <p:sp>
        <p:nvSpPr>
          <p:cNvPr id="4" name="文本框 3"/>
          <p:cNvSpPr txBox="1"/>
          <p:nvPr/>
        </p:nvSpPr>
        <p:spPr>
          <a:xfrm>
            <a:off x="3013710" y="1273175"/>
            <a:ext cx="627888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旋转、直线阻尼系数为</a:t>
            </a:r>
            <a:r>
              <a:rPr lang="en-US" altLang="zh-CN" sz="2000">
                <a:latin typeface="宋体" panose="02010600030101010101" pitchFamily="2" charset="-122"/>
                <a:ea typeface="宋体" panose="02010600030101010101" pitchFamily="2" charset="-122"/>
              </a:rPr>
              <a:t>1000</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10000</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K=1690   </a:t>
            </a:r>
            <a:r>
              <a:rPr lang="zh-CN" altLang="en-US" sz="2000">
                <a:latin typeface="宋体" panose="02010600030101010101" pitchFamily="2" charset="-122"/>
                <a:ea typeface="宋体" panose="02010600030101010101" pitchFamily="2" charset="-122"/>
              </a:rPr>
              <a:t>浮子</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第三问结果</a:t>
            </a:r>
            <a:endParaRPr lang="zh-CN" altLang="en-US" sz="4000">
              <a:solidFill>
                <a:schemeClr val="bg1"/>
              </a:solidFill>
              <a:latin typeface="宋体" panose="02010600030101010101" pitchFamily="2" charset="-122"/>
              <a:ea typeface="宋体" panose="02010600030101010101" pitchFamily="2" charset="-122"/>
            </a:endParaRPr>
          </a:p>
        </p:txBody>
      </p:sp>
      <p:graphicFrame>
        <p:nvGraphicFramePr>
          <p:cNvPr id="3" name="表格 2"/>
          <p:cNvGraphicFramePr/>
          <p:nvPr>
            <p:custDataLst>
              <p:tags r:id="rId1"/>
            </p:custDataLst>
          </p:nvPr>
        </p:nvGraphicFramePr>
        <p:xfrm>
          <a:off x="1279525" y="1695450"/>
          <a:ext cx="9746615" cy="3853815"/>
        </p:xfrm>
        <a:graphic>
          <a:graphicData uri="http://schemas.openxmlformats.org/drawingml/2006/table">
            <a:tbl>
              <a:tblPr firstRow="1" bandRow="1">
                <a:tableStyleId>{5C22544A-7EE6-4342-B048-85BDC9FD1C3A}</a:tableStyleId>
              </a:tblPr>
              <a:tblGrid>
                <a:gridCol w="1549400"/>
                <a:gridCol w="1569720"/>
                <a:gridCol w="1671320"/>
                <a:gridCol w="1555115"/>
                <a:gridCol w="1700530"/>
                <a:gridCol w="1700530"/>
              </a:tblGrid>
              <a:tr h="550545">
                <a:tc>
                  <a:txBody>
                    <a:bodyPr/>
                    <a:lstStyle/>
                    <a:p>
                      <a:pPr algn="ctr">
                        <a:buNone/>
                      </a:pPr>
                      <a:r>
                        <a:rPr lang="zh-CN" altLang="en-US" sz="2000">
                          <a:latin typeface="宋体" panose="02010600030101010101" pitchFamily="2" charset="-122"/>
                          <a:ea typeface="宋体" panose="02010600030101010101" pitchFamily="2" charset="-122"/>
                        </a:rPr>
                        <a:t>时间</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10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20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40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60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100</a:t>
                      </a:r>
                      <a:r>
                        <a:rPr lang="zh-CN" altLang="en-US" sz="2000">
                          <a:latin typeface="宋体" panose="02010600030101010101" pitchFamily="2" charset="-122"/>
                          <a:ea typeface="宋体" panose="02010600030101010101" pitchFamily="2" charset="-122"/>
                        </a:rPr>
                        <a:t>秒</a:t>
                      </a:r>
                      <a:endParaRPr lang="zh-CN" altLang="en-US"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en-US" altLang="zh-CN" sz="2000">
                          <a:latin typeface="宋体" panose="02010600030101010101" pitchFamily="2" charset="-122"/>
                          <a:ea typeface="宋体" panose="02010600030101010101" pitchFamily="2" charset="-122"/>
                        </a:rPr>
                        <a:t>x</a:t>
                      </a:r>
                      <a:r>
                        <a:rPr lang="zh-CN" altLang="en-US" sz="2000">
                          <a:latin typeface="宋体" panose="02010600030101010101" pitchFamily="2" charset="-122"/>
                          <a:ea typeface="宋体" panose="02010600030101010101" pitchFamily="2" charset="-122"/>
                        </a:rPr>
                        <a:t>位移</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-0.2836</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-0.9849</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-2.4528</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-3.7985</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-6.5993</a:t>
                      </a:r>
                      <a:endParaRPr lang="en-US" altLang="zh-CN" sz="2000" dirty="0">
                        <a:latin typeface="宋体" panose="02010600030101010101" pitchFamily="2" charset="-122"/>
                        <a:ea typeface="宋体" panose="02010600030101010101" pitchFamily="2" charset="-122"/>
                      </a:endParaRPr>
                    </a:p>
                  </a:txBody>
                  <a:tcPr anchor="ctr"/>
                </a:tc>
              </a:tr>
              <a:tr h="550545">
                <a:tc>
                  <a:txBody>
                    <a:bodyPr/>
                    <a:lstStyle/>
                    <a:p>
                      <a:pPr algn="ctr">
                        <a:buNone/>
                      </a:pPr>
                      <a:r>
                        <a:rPr lang="en-US" altLang="zh-CN" sz="2000">
                          <a:latin typeface="宋体" panose="02010600030101010101" pitchFamily="2" charset="-122"/>
                          <a:ea typeface="宋体" panose="02010600030101010101" pitchFamily="2" charset="-122"/>
                        </a:rPr>
                        <a:t>x</a:t>
                      </a:r>
                      <a:r>
                        <a:rPr lang="zh-CN" altLang="en-US" sz="2000">
                          <a:latin typeface="宋体" panose="02010600030101010101" pitchFamily="2" charset="-122"/>
                          <a:ea typeface="宋体" panose="02010600030101010101" pitchFamily="2" charset="-122"/>
                        </a:rPr>
                        <a:t>速度</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-0.1451</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30.0924</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-0.0901</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-0.0418</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-0.0063</a:t>
                      </a:r>
                      <a:endParaRPr lang="en-US" altLang="zh-CN" sz="2000" dirty="0">
                        <a:latin typeface="宋体" panose="02010600030101010101" pitchFamily="2" charset="-122"/>
                        <a:ea typeface="宋体" panose="02010600030101010101" pitchFamily="2" charset="-122"/>
                      </a:endParaRPr>
                    </a:p>
                  </a:txBody>
                  <a:tcPr anchor="ctr"/>
                </a:tc>
              </a:tr>
              <a:tr h="550545">
                <a:tc>
                  <a:txBody>
                    <a:bodyPr/>
                    <a:lstStyle/>
                    <a:p>
                      <a:pPr algn="ctr">
                        <a:buNone/>
                      </a:pPr>
                      <a:r>
                        <a:rPr lang="en-US" altLang="zh-CN" sz="2000">
                          <a:latin typeface="宋体" panose="02010600030101010101" pitchFamily="2" charset="-122"/>
                          <a:ea typeface="宋体" panose="02010600030101010101" pitchFamily="2" charset="-122"/>
                        </a:rPr>
                        <a:t>y</a:t>
                      </a:r>
                      <a:r>
                        <a:rPr lang="zh-CN" altLang="en-US" sz="2000">
                          <a:latin typeface="宋体" panose="02010600030101010101" pitchFamily="2" charset="-122"/>
                          <a:ea typeface="宋体" panose="02010600030101010101" pitchFamily="2" charset="-122"/>
                        </a:rPr>
                        <a:t>位移</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0.6080</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-0.7763</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0.3856</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-0.3423</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-0.0373</a:t>
                      </a:r>
                      <a:endParaRPr lang="en-US" altLang="zh-CN" sz="2000" dirty="0">
                        <a:latin typeface="宋体" panose="02010600030101010101" pitchFamily="2" charset="-122"/>
                        <a:ea typeface="宋体" panose="02010600030101010101" pitchFamily="2" charset="-122"/>
                      </a:endParaRPr>
                    </a:p>
                  </a:txBody>
                  <a:tcPr anchor="ctr"/>
                </a:tc>
              </a:tr>
              <a:tr h="550545">
                <a:tc>
                  <a:txBody>
                    <a:bodyPr/>
                    <a:lstStyle/>
                    <a:p>
                      <a:pPr algn="ctr">
                        <a:buNone/>
                      </a:pPr>
                      <a:r>
                        <a:rPr lang="en-US" altLang="zh-CN" sz="2000">
                          <a:latin typeface="宋体" panose="02010600030101010101" pitchFamily="2" charset="-122"/>
                          <a:ea typeface="宋体" panose="02010600030101010101" pitchFamily="2" charset="-122"/>
                        </a:rPr>
                        <a:t>y</a:t>
                      </a:r>
                      <a:r>
                        <a:rPr lang="zh-CN" altLang="en-US" sz="2000">
                          <a:latin typeface="宋体" panose="02010600030101010101" pitchFamily="2" charset="-122"/>
                          <a:ea typeface="宋体" panose="02010600030101010101" pitchFamily="2" charset="-122"/>
                        </a:rPr>
                        <a:t>速度</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1.0217</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-0.3483</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0.8509</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-0.8112</a:t>
                      </a:r>
                      <a:endParaRPr lang="en-US" altLang="zh-CN" sz="2000" dirty="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-1.0423</a:t>
                      </a:r>
                      <a:endParaRPr lang="en-US" altLang="zh-CN" sz="2000" dirty="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旋转角</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0.0233</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0.0376</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-0.0240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0.0088</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0.0044</a:t>
                      </a:r>
                      <a:endParaRPr lang="en-US" altLang="zh-CN" sz="2000">
                        <a:latin typeface="宋体" panose="02010600030101010101" pitchFamily="2" charset="-122"/>
                        <a:ea typeface="宋体" panose="02010600030101010101" pitchFamily="2" charset="-122"/>
                      </a:endParaRPr>
                    </a:p>
                  </a:txBody>
                  <a:tcPr anchor="ctr"/>
                </a:tc>
              </a:tr>
              <a:tr h="550545">
                <a:tc>
                  <a:txBody>
                    <a:bodyPr/>
                    <a:lstStyle/>
                    <a:p>
                      <a:pPr algn="ctr">
                        <a:buNone/>
                      </a:pPr>
                      <a:r>
                        <a:rPr lang="zh-CN" altLang="en-US" sz="2000">
                          <a:latin typeface="宋体" panose="02010600030101010101" pitchFamily="2" charset="-122"/>
                          <a:ea typeface="宋体" panose="02010600030101010101" pitchFamily="2" charset="-122"/>
                        </a:rPr>
                        <a:t>角速度</a:t>
                      </a:r>
                      <a:endParaRPr lang="zh-CN" altLang="en-US"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-0.0380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0.0190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-0.0120</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a:latin typeface="宋体" panose="02010600030101010101" pitchFamily="2" charset="-122"/>
                          <a:ea typeface="宋体" panose="02010600030101010101" pitchFamily="2" charset="-122"/>
                        </a:rPr>
                        <a:t>0.0338</a:t>
                      </a:r>
                      <a:endParaRPr lang="en-US" altLang="zh-CN" sz="2000">
                        <a:latin typeface="宋体" panose="02010600030101010101" pitchFamily="2" charset="-122"/>
                        <a:ea typeface="宋体" panose="02010600030101010101" pitchFamily="2" charset="-122"/>
                      </a:endParaRPr>
                    </a:p>
                  </a:txBody>
                  <a:tcPr anchor="ctr"/>
                </a:tc>
                <a:tc>
                  <a:txBody>
                    <a:bodyPr/>
                    <a:lstStyle/>
                    <a:p>
                      <a:pPr algn="ctr">
                        <a:buNone/>
                      </a:pPr>
                      <a:r>
                        <a:rPr lang="en-US" altLang="zh-CN" sz="2000" dirty="0">
                          <a:latin typeface="宋体" panose="02010600030101010101" pitchFamily="2" charset="-122"/>
                          <a:ea typeface="宋体" panose="02010600030101010101" pitchFamily="2" charset="-122"/>
                        </a:rPr>
                        <a:t>0.0377</a:t>
                      </a:r>
                      <a:endParaRPr lang="en-US" altLang="zh-CN" sz="2000" dirty="0">
                        <a:latin typeface="宋体" panose="02010600030101010101" pitchFamily="2" charset="-122"/>
                        <a:ea typeface="宋体" panose="02010600030101010101" pitchFamily="2" charset="-122"/>
                      </a:endParaRPr>
                    </a:p>
                  </a:txBody>
                  <a:tcPr anchor="ctr"/>
                </a:tc>
              </a:tr>
            </a:tbl>
          </a:graphicData>
        </a:graphic>
      </p:graphicFrame>
      <p:sp>
        <p:nvSpPr>
          <p:cNvPr id="4" name="文本框 3"/>
          <p:cNvSpPr txBox="1"/>
          <p:nvPr/>
        </p:nvSpPr>
        <p:spPr>
          <a:xfrm>
            <a:off x="3013710" y="1273175"/>
            <a:ext cx="627888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旋转、直线阻尼系数为</a:t>
            </a:r>
            <a:r>
              <a:rPr lang="en-US" altLang="zh-CN" sz="2000">
                <a:latin typeface="宋体" panose="02010600030101010101" pitchFamily="2" charset="-122"/>
                <a:ea typeface="宋体" panose="02010600030101010101" pitchFamily="2" charset="-122"/>
              </a:rPr>
              <a:t>1000</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10000</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K=1690   </a:t>
            </a:r>
            <a:r>
              <a:rPr lang="zh-CN" altLang="en-US" sz="2000">
                <a:latin typeface="宋体" panose="02010600030101010101" pitchFamily="2" charset="-122"/>
                <a:ea typeface="宋体" panose="02010600030101010101" pitchFamily="2" charset="-122"/>
              </a:rPr>
              <a:t>振子</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763841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第三问：大学生在线上的标答</a:t>
            </a:r>
            <a:endParaRPr lang="en-US" altLang="zh-CN" sz="4000">
              <a:solidFill>
                <a:schemeClr val="bg1"/>
              </a:solidFill>
              <a:latin typeface="宋体" panose="02010600030101010101" pitchFamily="2" charset="-122"/>
              <a:ea typeface="宋体" panose="02010600030101010101" pitchFamily="2" charset="-122"/>
            </a:endParaRPr>
          </a:p>
        </p:txBody>
      </p:sp>
      <p:pic>
        <p:nvPicPr>
          <p:cNvPr id="5" name="图片 4" descr="1"/>
          <p:cNvPicPr>
            <a:picLocks noChangeAspect="1"/>
          </p:cNvPicPr>
          <p:nvPr/>
        </p:nvPicPr>
        <p:blipFill>
          <a:blip r:embed="rId1"/>
          <a:stretch>
            <a:fillRect/>
          </a:stretch>
        </p:blipFill>
        <p:spPr>
          <a:xfrm>
            <a:off x="58420" y="1296034"/>
            <a:ext cx="6398370" cy="1951367"/>
          </a:xfrm>
          <a:prstGeom prst="rect">
            <a:avLst/>
          </a:prstGeom>
        </p:spPr>
      </p:pic>
      <p:sp>
        <p:nvSpPr>
          <p:cNvPr id="6" name="文本框 5"/>
          <p:cNvSpPr txBox="1"/>
          <p:nvPr/>
        </p:nvSpPr>
        <p:spPr>
          <a:xfrm>
            <a:off x="6545580" y="1401445"/>
            <a:ext cx="4705985" cy="368300"/>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受力只有重力，阻尼力和弹簧弹力</a:t>
            </a:r>
            <a:endParaRPr lang="zh-CN" altLang="en-US" dirty="0">
              <a:latin typeface="仿宋" panose="02010609060101010101" pitchFamily="49" charset="-122"/>
              <a:ea typeface="仿宋" panose="02010609060101010101" pitchFamily="49" charset="-122"/>
            </a:endParaRPr>
          </a:p>
        </p:txBody>
      </p:sp>
      <p:sp>
        <p:nvSpPr>
          <p:cNvPr id="7" name="文本框 6"/>
          <p:cNvSpPr txBox="1"/>
          <p:nvPr>
            <p:custDataLst>
              <p:tags r:id="rId2"/>
            </p:custDataLst>
          </p:nvPr>
        </p:nvSpPr>
        <p:spPr>
          <a:xfrm>
            <a:off x="6545580" y="1931035"/>
            <a:ext cx="4773295" cy="368300"/>
          </a:xfrm>
          <a:prstGeom prst="rect">
            <a:avLst/>
          </a:prstGeom>
          <a:noFill/>
        </p:spPr>
        <p:txBody>
          <a:bodyPr wrap="square" rtlCol="0">
            <a:spAutoFit/>
          </a:bodyPr>
          <a:lstStyle/>
          <a:p>
            <a:r>
              <a:rPr lang="zh-CN" altLang="en-US">
                <a:latin typeface="仿宋" panose="02010609060101010101" pitchFamily="49" charset="-122"/>
                <a:ea typeface="仿宋" panose="02010609060101010101" pitchFamily="49" charset="-122"/>
              </a:rPr>
              <a:t>旋转中心为振子重心</a:t>
            </a:r>
            <a:endParaRPr lang="zh-CN" altLang="en-US">
              <a:latin typeface="仿宋" panose="02010609060101010101" pitchFamily="49" charset="-122"/>
              <a:ea typeface="仿宋" panose="02010609060101010101" pitchFamily="49" charset="-122"/>
            </a:endParaRPr>
          </a:p>
        </p:txBody>
      </p:sp>
      <p:sp>
        <p:nvSpPr>
          <p:cNvPr id="9" name="文本框 8"/>
          <p:cNvSpPr txBox="1"/>
          <p:nvPr>
            <p:custDataLst>
              <p:tags r:id="rId3"/>
            </p:custDataLst>
          </p:nvPr>
        </p:nvSpPr>
        <p:spPr>
          <a:xfrm>
            <a:off x="6545580" y="2546985"/>
            <a:ext cx="2578735" cy="368300"/>
          </a:xfrm>
          <a:prstGeom prst="rect">
            <a:avLst/>
          </a:prstGeom>
          <a:noFill/>
        </p:spPr>
        <p:txBody>
          <a:bodyPr wrap="square" rtlCol="0">
            <a:spAutoFit/>
          </a:bodyPr>
          <a:lstStyle/>
          <a:p>
            <a:r>
              <a:rPr lang="zh-CN" altLang="en-US">
                <a:latin typeface="仿宋" panose="02010609060101010101" pitchFamily="49" charset="-122"/>
                <a:ea typeface="仿宋" panose="02010609060101010101" pitchFamily="49" charset="-122"/>
              </a:rPr>
              <a:t>杆对振子没有支撑力？</a:t>
            </a:r>
            <a:endParaRPr lang="zh-CN" altLang="en-US">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763841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第三问：大学生在线上的标答</a:t>
            </a:r>
            <a:endParaRPr lang="en-US" altLang="zh-CN" sz="4000">
              <a:solidFill>
                <a:schemeClr val="bg1"/>
              </a:solidFill>
              <a:latin typeface="宋体" panose="02010600030101010101" pitchFamily="2" charset="-122"/>
              <a:ea typeface="宋体" panose="02010600030101010101" pitchFamily="2" charset="-122"/>
            </a:endParaRPr>
          </a:p>
        </p:txBody>
      </p:sp>
      <p:sp>
        <p:nvSpPr>
          <p:cNvPr id="6" name="文本框 5"/>
          <p:cNvSpPr txBox="1"/>
          <p:nvPr/>
        </p:nvSpPr>
        <p:spPr>
          <a:xfrm>
            <a:off x="7302500" y="1324610"/>
            <a:ext cx="470598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仿宋" panose="02010609060101010101" pitchFamily="49" charset="-122"/>
                <a:ea typeface="仿宋" panose="02010609060101010101" pitchFamily="49" charset="-122"/>
              </a:rPr>
              <a:t>受力只有重力，阻尼力，垂直波浪激励力，</a:t>
            </a:r>
            <a:endParaRPr lang="zh-CN" altLang="en-US" dirty="0">
              <a:latin typeface="仿宋" panose="02010609060101010101" pitchFamily="49" charset="-122"/>
              <a:ea typeface="仿宋" panose="02010609060101010101" pitchFamily="49" charset="-122"/>
            </a:endParaRPr>
          </a:p>
        </p:txBody>
      </p:sp>
      <p:sp>
        <p:nvSpPr>
          <p:cNvPr id="7" name="文本框 6"/>
          <p:cNvSpPr txBox="1"/>
          <p:nvPr>
            <p:custDataLst>
              <p:tags r:id="rId1"/>
            </p:custDataLst>
          </p:nvPr>
        </p:nvSpPr>
        <p:spPr>
          <a:xfrm>
            <a:off x="7312660" y="3025140"/>
            <a:ext cx="477329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a:latin typeface="仿宋" panose="02010609060101010101" pitchFamily="49" charset="-122"/>
                <a:ea typeface="仿宋" panose="02010609060101010101" pitchFamily="49" charset="-122"/>
              </a:rPr>
              <a:t>旋转中心为浮子重心</a:t>
            </a:r>
            <a:endParaRPr lang="zh-CN" altLang="en-US">
              <a:latin typeface="仿宋" panose="02010609060101010101" pitchFamily="49" charset="-122"/>
              <a:ea typeface="仿宋" panose="02010609060101010101" pitchFamily="49" charset="-122"/>
            </a:endParaRPr>
          </a:p>
        </p:txBody>
      </p:sp>
      <p:sp>
        <p:nvSpPr>
          <p:cNvPr id="9" name="文本框 8"/>
          <p:cNvSpPr txBox="1"/>
          <p:nvPr>
            <p:custDataLst>
              <p:tags r:id="rId2"/>
            </p:custDataLst>
          </p:nvPr>
        </p:nvSpPr>
        <p:spPr>
          <a:xfrm>
            <a:off x="7313295" y="2192020"/>
            <a:ext cx="445643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仿宋" panose="02010609060101010101" pitchFamily="49" charset="-122"/>
                <a:ea typeface="仿宋" panose="02010609060101010101" pitchFamily="49" charset="-122"/>
              </a:rPr>
              <a:t>不受波浪激励力矩与波浪旋转阻尼力矩</a:t>
            </a:r>
            <a:endParaRPr lang="zh-CN" altLang="en-US" dirty="0">
              <a:latin typeface="仿宋" panose="02010609060101010101" pitchFamily="49" charset="-122"/>
              <a:ea typeface="仿宋" panose="02010609060101010101" pitchFamily="49" charset="-122"/>
            </a:endParaRPr>
          </a:p>
        </p:txBody>
      </p:sp>
      <p:pic>
        <p:nvPicPr>
          <p:cNvPr id="2" name="图片 1" descr="2"/>
          <p:cNvPicPr>
            <a:picLocks noChangeAspect="1"/>
          </p:cNvPicPr>
          <p:nvPr/>
        </p:nvPicPr>
        <p:blipFill>
          <a:blip r:embed="rId3"/>
          <a:stretch>
            <a:fillRect/>
          </a:stretch>
        </p:blipFill>
        <p:spPr>
          <a:xfrm>
            <a:off x="13335" y="1253490"/>
            <a:ext cx="7157085" cy="3108325"/>
          </a:xfrm>
          <a:prstGeom prst="rect">
            <a:avLst/>
          </a:prstGeom>
        </p:spPr>
      </p:pic>
      <p:sp>
        <p:nvSpPr>
          <p:cNvPr id="3" name="文本框 2"/>
          <p:cNvSpPr txBox="1"/>
          <p:nvPr>
            <p:custDataLst>
              <p:tags r:id="rId4"/>
            </p:custDataLst>
          </p:nvPr>
        </p:nvSpPr>
        <p:spPr>
          <a:xfrm>
            <a:off x="7302500" y="1758315"/>
            <a:ext cx="4773295" cy="369332"/>
          </a:xfrm>
          <a:prstGeom prst="rect">
            <a:avLst/>
          </a:prstGeom>
          <a:noFill/>
        </p:spPr>
        <p:txBody>
          <a:bodyPr wrap="square" rtlCol="0">
            <a:spAutoFit/>
          </a:bodyPr>
          <a:lstStyle/>
          <a:p>
            <a:r>
              <a:rPr lang="en-US" altLang="zh-CN">
                <a:latin typeface="仿宋" panose="02010609060101010101" pitchFamily="49" charset="-122"/>
                <a:ea typeface="仿宋" panose="02010609060101010101" pitchFamily="49" charset="-122"/>
              </a:rPr>
              <a:t>   </a:t>
            </a:r>
            <a:r>
              <a:rPr lang="zh-CN" altLang="en-US">
                <a:latin typeface="仿宋" panose="02010609060101010101" pitchFamily="49" charset="-122"/>
                <a:ea typeface="仿宋" panose="02010609060101010101" pitchFamily="49" charset="-122"/>
              </a:rPr>
              <a:t>振子的反作用力</a:t>
            </a:r>
            <a:endParaRPr lang="zh-CN" altLang="en-US">
              <a:latin typeface="仿宋" panose="02010609060101010101" pitchFamily="49" charset="-122"/>
              <a:ea typeface="仿宋" panose="02010609060101010101" pitchFamily="49" charset="-122"/>
            </a:endParaRPr>
          </a:p>
        </p:txBody>
      </p:sp>
      <p:sp>
        <p:nvSpPr>
          <p:cNvPr id="4" name="文本框 3"/>
          <p:cNvSpPr txBox="1"/>
          <p:nvPr/>
        </p:nvSpPr>
        <p:spPr>
          <a:xfrm>
            <a:off x="7398675" y="2579506"/>
            <a:ext cx="1687195" cy="369332"/>
          </a:xfrm>
          <a:prstGeom prst="rect">
            <a:avLst/>
          </a:prstGeom>
          <a:noFill/>
        </p:spPr>
        <p:txBody>
          <a:bodyPr wrap="square" rtlCol="0" anchor="t">
            <a:spAutoFit/>
          </a:bodyPr>
          <a:lstStyle/>
          <a:p>
            <a:r>
              <a:rPr lang="en-US" altLang="zh-CN" dirty="0">
                <a:latin typeface="仿宋" panose="02010609060101010101" pitchFamily="49" charset="-122"/>
                <a:ea typeface="仿宋" panose="02010609060101010101" pitchFamily="49" charset="-122"/>
                <a:sym typeface="+mn-ea"/>
              </a:rPr>
              <a:t>  </a:t>
            </a:r>
            <a:r>
              <a:rPr lang="zh-CN" altLang="en-US" dirty="0">
                <a:latin typeface="仿宋" panose="02010609060101010101" pitchFamily="49" charset="-122"/>
                <a:ea typeface="仿宋" panose="02010609060101010101" pitchFamily="49" charset="-122"/>
                <a:sym typeface="+mn-ea"/>
              </a:rPr>
              <a:t>的力的影响？</a:t>
            </a:r>
            <a:endParaRPr lang="zh-CN" altLang="en-US" dirty="0">
              <a:latin typeface="仿宋" panose="02010609060101010101" pitchFamily="49" charset="-122"/>
              <a:ea typeface="仿宋" panose="02010609060101010101" pitchFamily="49" charset="-122"/>
              <a:sym typeface="+mn-ea"/>
            </a:endParaRPr>
          </a:p>
        </p:txBody>
      </p:sp>
      <p:sp>
        <p:nvSpPr>
          <p:cNvPr id="10" name="文本框 9"/>
          <p:cNvSpPr txBox="1"/>
          <p:nvPr>
            <p:custDataLst>
              <p:tags r:id="rId5"/>
            </p:custDataLst>
          </p:nvPr>
        </p:nvSpPr>
        <p:spPr>
          <a:xfrm>
            <a:off x="7302500" y="3477895"/>
            <a:ext cx="4899025"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a:latin typeface="仿宋" panose="02010609060101010101" pitchFamily="49" charset="-122"/>
                <a:ea typeface="仿宋" panose="02010609060101010101" pitchFamily="49" charset="-122"/>
              </a:rPr>
              <a:t>弹簧产生的力矩应为应激力矩，即没有</a:t>
            </a:r>
            <a:endParaRPr lang="zh-CN" altLang="en-US">
              <a:latin typeface="仿宋" panose="02010609060101010101" pitchFamily="49" charset="-122"/>
              <a:ea typeface="仿宋" panose="02010609060101010101" pitchFamily="49" charset="-122"/>
            </a:endParaRPr>
          </a:p>
        </p:txBody>
      </p:sp>
      <p:sp>
        <p:nvSpPr>
          <p:cNvPr id="11" name="文本框 10"/>
          <p:cNvSpPr txBox="1"/>
          <p:nvPr>
            <p:custDataLst>
              <p:tags r:id="rId6"/>
            </p:custDataLst>
          </p:nvPr>
        </p:nvSpPr>
        <p:spPr>
          <a:xfrm>
            <a:off x="7345230" y="3884930"/>
            <a:ext cx="4899025" cy="368300"/>
          </a:xfrm>
          <a:prstGeom prst="rect">
            <a:avLst/>
          </a:prstGeom>
          <a:noFill/>
        </p:spPr>
        <p:txBody>
          <a:bodyPr wrap="square" rtlCol="0">
            <a:spAutoFit/>
          </a:bodyPr>
          <a:lstStyle/>
          <a:p>
            <a:pPr indent="0">
              <a:buFont typeface="Arial" panose="020B0604020202020204" pitchFamily="34" charset="0"/>
              <a:buNone/>
            </a:pP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振子系统，</a:t>
            </a:r>
            <a:r>
              <a:rPr lang="zh-CN" altLang="en-US" dirty="0">
                <a:latin typeface="仿宋" panose="02010609060101010101" pitchFamily="49" charset="-122"/>
                <a:ea typeface="仿宋" panose="02010609060101010101" pitchFamily="49" charset="-122"/>
              </a:rPr>
              <a:t>扭转弹簧产生的力矩为零。</a:t>
            </a:r>
            <a:endParaRPr lang="en-US" altLang="zh-CN" dirty="0">
              <a:latin typeface="仿宋" panose="02010609060101010101" pitchFamily="49" charset="-122"/>
              <a:ea typeface="仿宋" panose="02010609060101010101" pitchFamily="49" charset="-122"/>
            </a:endParaRPr>
          </a:p>
        </p:txBody>
      </p:sp>
      <p:sp>
        <p:nvSpPr>
          <p:cNvPr id="12" name="文本框 11"/>
          <p:cNvSpPr txBox="1"/>
          <p:nvPr>
            <p:custDataLst>
              <p:tags r:id="rId7"/>
            </p:custDataLst>
          </p:nvPr>
        </p:nvSpPr>
        <p:spPr>
          <a:xfrm>
            <a:off x="7338933" y="4347210"/>
            <a:ext cx="4899025" cy="368300"/>
          </a:xfrm>
          <a:prstGeom prst="rect">
            <a:avLst/>
          </a:prstGeom>
          <a:noFill/>
        </p:spPr>
        <p:txBody>
          <a:bodyPr wrap="square" rtlCol="0">
            <a:spAutoFit/>
          </a:bodyPr>
          <a:lstStyle/>
          <a:p>
            <a:pPr indent="0">
              <a:buFont typeface="Arial" panose="020B0604020202020204" pitchFamily="34" charset="0"/>
              <a:buNone/>
            </a:pP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再计算</a:t>
            </a:r>
            <a:r>
              <a:rPr lang="zh-CN" altLang="en-US" dirty="0">
                <a:latin typeface="仿宋" panose="02010609060101010101" pitchFamily="49" charset="-122"/>
                <a:ea typeface="仿宋" panose="02010609060101010101" pitchFamily="49" charset="-122"/>
              </a:rPr>
              <a:t>一次振子反作用力的力矩是否合适？</a:t>
            </a:r>
            <a:endParaRPr lang="en-US" altLang="zh-CN"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9143365" cy="706755"/>
          </a:xfrm>
          <a:prstGeom prst="rect">
            <a:avLst/>
          </a:prstGeom>
          <a:noFill/>
        </p:spPr>
        <p:txBody>
          <a:bodyPr wrap="square" rtlCol="0">
            <a:spAutoFit/>
          </a:bodyPr>
          <a:lstStyle/>
          <a:p>
            <a:r>
              <a:rPr lang="zh-CN" altLang="en-US" sz="4000" dirty="0">
                <a:solidFill>
                  <a:schemeClr val="bg1"/>
                </a:solidFill>
                <a:latin typeface="宋体" panose="02010600030101010101" pitchFamily="2" charset="-122"/>
                <a:ea typeface="宋体" panose="02010600030101010101" pitchFamily="2" charset="-122"/>
                <a:sym typeface="+mn-ea"/>
              </a:rPr>
              <a:t>第三问</a:t>
            </a:r>
            <a:r>
              <a:rPr lang="en-US" altLang="zh-CN" sz="4000" dirty="0">
                <a:solidFill>
                  <a:schemeClr val="bg1"/>
                </a:solidFill>
                <a:latin typeface="宋体" panose="02010600030101010101" pitchFamily="2" charset="-122"/>
                <a:ea typeface="宋体" panose="02010600030101010101" pitchFamily="2" charset="-122"/>
                <a:sym typeface="+mn-ea"/>
              </a:rPr>
              <a:t>:</a:t>
            </a:r>
            <a:r>
              <a:rPr lang="zh-CN" altLang="en-US" sz="4000" dirty="0">
                <a:solidFill>
                  <a:schemeClr val="bg1"/>
                </a:solidFill>
                <a:latin typeface="宋体" panose="02010600030101010101" pitchFamily="2" charset="-122"/>
                <a:ea typeface="宋体" panose="02010600030101010101" pitchFamily="2" charset="-122"/>
                <a:sym typeface="+mn-ea"/>
              </a:rPr>
              <a:t>标答求解结果</a:t>
            </a:r>
            <a:endParaRPr lang="zh-CN" altLang="en-US" sz="4000" dirty="0">
              <a:solidFill>
                <a:schemeClr val="bg1"/>
              </a:solidFill>
              <a:latin typeface="宋体" panose="02010600030101010101" pitchFamily="2" charset="-122"/>
              <a:ea typeface="宋体" panose="02010600030101010101" pitchFamily="2" charset="-122"/>
              <a:sym typeface="+mn-ea"/>
            </a:endParaRPr>
          </a:p>
        </p:txBody>
      </p:sp>
      <p:graphicFrame>
        <p:nvGraphicFramePr>
          <p:cNvPr id="44" name="对象 43">
            <a:hlinkClick r:id="" action="ppaction://ole?verb=0"/>
          </p:cNvPr>
          <p:cNvGraphicFramePr>
            <a:graphicFrameLocks noChangeAspect="1"/>
          </p:cNvGraphicFramePr>
          <p:nvPr>
            <p:custDataLst>
              <p:tags r:id="rId1"/>
            </p:custDataLst>
          </p:nvPr>
        </p:nvGraphicFramePr>
        <p:xfrm>
          <a:off x="7327901" y="3027681"/>
          <a:ext cx="4069715" cy="401320"/>
        </p:xfrm>
        <a:graphic>
          <a:graphicData uri="http://schemas.openxmlformats.org/presentationml/2006/ole">
            <mc:AlternateContent xmlns:mc="http://schemas.openxmlformats.org/markup-compatibility/2006">
              <mc:Choice xmlns:v="urn:schemas-microsoft-com:vml" Requires="v">
                <p:oleObj spid="_x0000_s36866" name="" r:id="rId2" imgW="1917065" imgH="203200" progId="Equation.KSEE3">
                  <p:embed/>
                </p:oleObj>
              </mc:Choice>
              <mc:Fallback>
                <p:oleObj name="" r:id="rId2" imgW="1917065" imgH="203200" progId="Equation.KSEE3">
                  <p:embed/>
                  <p:pic>
                    <p:nvPicPr>
                      <p:cNvPr id="0" name="对象 43">
                        <a:hlinkClick r:id="" action="ppaction://ole?verb=0"/>
                      </p:cNvPr>
                      <p:cNvPicPr/>
                      <p:nvPr/>
                    </p:nvPicPr>
                    <p:blipFill>
                      <a:blip r:embed="rId3"/>
                      <a:stretch>
                        <a:fillRect/>
                      </a:stretch>
                    </p:blipFill>
                    <p:spPr>
                      <a:xfrm>
                        <a:off x="7327901" y="3027681"/>
                        <a:ext cx="4069715" cy="401320"/>
                      </a:xfrm>
                      <a:prstGeom prst="rect">
                        <a:avLst/>
                      </a:prstGeom>
                    </p:spPr>
                  </p:pic>
                </p:oleObj>
              </mc:Fallback>
            </mc:AlternateContent>
          </a:graphicData>
        </a:graphic>
      </p:graphicFrame>
      <p:pic>
        <p:nvPicPr>
          <p:cNvPr id="2" name="图片 1"/>
          <p:cNvPicPr>
            <a:picLocks noChangeAspect="1"/>
          </p:cNvPicPr>
          <p:nvPr/>
        </p:nvPicPr>
        <p:blipFill>
          <a:blip r:embed="rId4"/>
          <a:stretch>
            <a:fillRect/>
          </a:stretch>
        </p:blipFill>
        <p:spPr>
          <a:xfrm>
            <a:off x="470926" y="1280618"/>
            <a:ext cx="5692909" cy="42741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9143365" cy="706755"/>
          </a:xfrm>
          <a:prstGeom prst="rect">
            <a:avLst/>
          </a:prstGeom>
          <a:noFill/>
        </p:spPr>
        <p:txBody>
          <a:bodyPr wrap="square" rtlCol="0">
            <a:spAutoFit/>
          </a:bodyPr>
          <a:lstStyle/>
          <a:p>
            <a:r>
              <a:rPr lang="zh-CN" altLang="en-US" sz="4000" dirty="0">
                <a:solidFill>
                  <a:schemeClr val="bg1"/>
                </a:solidFill>
                <a:latin typeface="宋体" panose="02010600030101010101" pitchFamily="2" charset="-122"/>
                <a:ea typeface="宋体" panose="02010600030101010101" pitchFamily="2" charset="-122"/>
                <a:sym typeface="+mn-ea"/>
              </a:rPr>
              <a:t>第三问：标答求解结果</a:t>
            </a:r>
            <a:endParaRPr lang="zh-CN" altLang="en-US" sz="4000" dirty="0">
              <a:solidFill>
                <a:schemeClr val="bg1"/>
              </a:solidFill>
              <a:latin typeface="宋体" panose="02010600030101010101" pitchFamily="2" charset="-122"/>
              <a:ea typeface="宋体" panose="02010600030101010101" pitchFamily="2" charset="-122"/>
              <a:sym typeface="+mn-ea"/>
            </a:endParaRPr>
          </a:p>
        </p:txBody>
      </p:sp>
      <p:graphicFrame>
        <p:nvGraphicFramePr>
          <p:cNvPr id="44" name="对象 43">
            <a:hlinkClick r:id="" action="ppaction://ole?verb=0"/>
          </p:cNvPr>
          <p:cNvGraphicFramePr>
            <a:graphicFrameLocks noChangeAspect="1"/>
          </p:cNvGraphicFramePr>
          <p:nvPr>
            <p:custDataLst>
              <p:tags r:id="rId1"/>
            </p:custDataLst>
          </p:nvPr>
        </p:nvGraphicFramePr>
        <p:xfrm>
          <a:off x="3638233" y="5356861"/>
          <a:ext cx="4528820" cy="401320"/>
        </p:xfrm>
        <a:graphic>
          <a:graphicData uri="http://schemas.openxmlformats.org/presentationml/2006/ole">
            <mc:AlternateContent xmlns:mc="http://schemas.openxmlformats.org/markup-compatibility/2006">
              <mc:Choice xmlns:v="urn:schemas-microsoft-com:vml" Requires="v">
                <p:oleObj spid="_x0000_s37890" name="" r:id="rId2" imgW="2133600" imgH="203200" progId="Equation.KSEE3">
                  <p:embed/>
                </p:oleObj>
              </mc:Choice>
              <mc:Fallback>
                <p:oleObj name="" r:id="rId2" imgW="2133600" imgH="203200" progId="Equation.KSEE3">
                  <p:embed/>
                  <p:pic>
                    <p:nvPicPr>
                      <p:cNvPr id="0" name="对象 43">
                        <a:hlinkClick r:id="" action="ppaction://ole?verb=0"/>
                      </p:cNvPr>
                      <p:cNvPicPr/>
                      <p:nvPr/>
                    </p:nvPicPr>
                    <p:blipFill>
                      <a:blip r:embed="rId3"/>
                      <a:stretch>
                        <a:fillRect/>
                      </a:stretch>
                    </p:blipFill>
                    <p:spPr>
                      <a:xfrm>
                        <a:off x="3638233" y="5356861"/>
                        <a:ext cx="4528820" cy="401320"/>
                      </a:xfrm>
                      <a:prstGeom prst="rect">
                        <a:avLst/>
                      </a:prstGeom>
                    </p:spPr>
                  </p:pic>
                </p:oleObj>
              </mc:Fallback>
            </mc:AlternateContent>
          </a:graphicData>
        </a:graphic>
      </p:graphicFrame>
      <p:pic>
        <p:nvPicPr>
          <p:cNvPr id="3" name="图片 2"/>
          <p:cNvPicPr>
            <a:picLocks noChangeAspect="1"/>
          </p:cNvPicPr>
          <p:nvPr/>
        </p:nvPicPr>
        <p:blipFill>
          <a:blip r:embed="rId4"/>
          <a:stretch>
            <a:fillRect/>
          </a:stretch>
        </p:blipFill>
        <p:spPr>
          <a:xfrm>
            <a:off x="523694" y="1236554"/>
            <a:ext cx="5575501" cy="4186000"/>
          </a:xfrm>
          <a:prstGeom prst="rect">
            <a:avLst/>
          </a:prstGeom>
        </p:spPr>
      </p:pic>
      <p:pic>
        <p:nvPicPr>
          <p:cNvPr id="5" name="图片 4"/>
          <p:cNvPicPr>
            <a:picLocks noChangeAspect="1"/>
          </p:cNvPicPr>
          <p:nvPr/>
        </p:nvPicPr>
        <p:blipFill>
          <a:blip r:embed="rId5"/>
          <a:stretch>
            <a:fillRect/>
          </a:stretch>
        </p:blipFill>
        <p:spPr>
          <a:xfrm>
            <a:off x="6400345" y="1183513"/>
            <a:ext cx="5575501" cy="418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752348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入水高度</a:t>
            </a:r>
            <a:r>
              <a:rPr lang="en-US" altLang="zh-CN" sz="4000">
                <a:solidFill>
                  <a:schemeClr val="bg1"/>
                </a:solidFill>
                <a:latin typeface="宋体" panose="02010600030101010101" pitchFamily="2" charset="-122"/>
                <a:ea typeface="宋体" panose="02010600030101010101" pitchFamily="2" charset="-122"/>
              </a:rPr>
              <a:t>h</a:t>
            </a:r>
            <a:r>
              <a:rPr lang="zh-CN" altLang="en-US" sz="4000">
                <a:solidFill>
                  <a:schemeClr val="bg1"/>
                </a:solidFill>
                <a:latin typeface="宋体" panose="02010600030101010101" pitchFamily="2" charset="-122"/>
                <a:ea typeface="宋体" panose="02010600030101010101" pitchFamily="2" charset="-122"/>
              </a:rPr>
              <a:t>的水平浮子入水体积</a:t>
            </a:r>
            <a:endParaRPr lang="zh-CN" altLang="en-US" sz="4000">
              <a:solidFill>
                <a:schemeClr val="bg1"/>
              </a:solidFill>
              <a:latin typeface="宋体" panose="02010600030101010101" pitchFamily="2" charset="-122"/>
              <a:ea typeface="宋体" panose="02010600030101010101" pitchFamily="2" charset="-122"/>
            </a:endParaRPr>
          </a:p>
        </p:txBody>
      </p:sp>
      <p:sp>
        <p:nvSpPr>
          <p:cNvPr id="5" name="文本框 4"/>
          <p:cNvSpPr txBox="1"/>
          <p:nvPr/>
        </p:nvSpPr>
        <p:spPr>
          <a:xfrm>
            <a:off x="346075" y="1310640"/>
            <a:ext cx="1099312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rPr>
              <a:t>浮子离开平衡位置高度</a:t>
            </a:r>
            <a:r>
              <a:rPr lang="en-US" altLang="zh-CN" sz="2000">
                <a:latin typeface="宋体" panose="02010600030101010101" pitchFamily="2" charset="-122"/>
                <a:ea typeface="宋体" panose="02010600030101010101" pitchFamily="2" charset="-122"/>
              </a:rPr>
              <a:t>h,</a:t>
            </a:r>
            <a:r>
              <a:rPr lang="zh-CN" altLang="en-US" sz="2000">
                <a:latin typeface="宋体" panose="02010600030101010101" pitchFamily="2" charset="-122"/>
                <a:ea typeface="宋体" panose="02010600030101010101" pitchFamily="2" charset="-122"/>
              </a:rPr>
              <a:t>倾角</a:t>
            </a:r>
            <a:r>
              <a:rPr lang="en-US" altLang="zh-CN" sz="2000">
                <a:latin typeface="宋体" panose="02010600030101010101" pitchFamily="2" charset="-122"/>
                <a:ea typeface="宋体" panose="02010600030101010101" pitchFamily="2" charset="-122"/>
              </a:rPr>
              <a:t>θ</a:t>
            </a:r>
            <a:r>
              <a:rPr lang="zh-CN" altLang="en-US" sz="2000">
                <a:latin typeface="宋体" panose="02010600030101010101" pitchFamily="2" charset="-122"/>
                <a:ea typeface="宋体" panose="02010600030101010101" pitchFamily="2" charset="-122"/>
              </a:rPr>
              <a:t>时，浮力与重力差（即静水回复力）</a:t>
            </a:r>
            <a:endParaRPr lang="zh-CN" altLang="en-US" sz="2000">
              <a:latin typeface="宋体" panose="02010600030101010101" pitchFamily="2" charset="-122"/>
              <a:ea typeface="宋体" panose="02010600030101010101" pitchFamily="2" charset="-122"/>
            </a:endParaRPr>
          </a:p>
        </p:txBody>
      </p:sp>
      <p:graphicFrame>
        <p:nvGraphicFramePr>
          <p:cNvPr id="12" name="对象 11">
            <a:hlinkClick r:id="" action="ppaction://ole?verb=0"/>
          </p:cNvPr>
          <p:cNvGraphicFramePr>
            <a:graphicFrameLocks noChangeAspect="1"/>
          </p:cNvGraphicFramePr>
          <p:nvPr/>
        </p:nvGraphicFramePr>
        <p:xfrm>
          <a:off x="1762760" y="2216468"/>
          <a:ext cx="4120515" cy="426085"/>
        </p:xfrm>
        <a:graphic>
          <a:graphicData uri="http://schemas.openxmlformats.org/presentationml/2006/ole">
            <mc:AlternateContent xmlns:mc="http://schemas.openxmlformats.org/markup-compatibility/2006">
              <mc:Choice xmlns:v="urn:schemas-microsoft-com:vml" Requires="v">
                <p:oleObj spid="_x0000_s1035" name="" r:id="rId1" imgW="1943100" imgH="215900" progId="Equation.KSEE3">
                  <p:embed/>
                </p:oleObj>
              </mc:Choice>
              <mc:Fallback>
                <p:oleObj name="" r:id="rId1" imgW="1943100" imgH="215900" progId="Equation.KSEE3">
                  <p:embed/>
                  <p:pic>
                    <p:nvPicPr>
                      <p:cNvPr id="0" name="图片 1024"/>
                      <p:cNvPicPr/>
                      <p:nvPr/>
                    </p:nvPicPr>
                    <p:blipFill>
                      <a:blip r:embed="rId2"/>
                      <a:stretch>
                        <a:fillRect/>
                      </a:stretch>
                    </p:blipFill>
                    <p:spPr>
                      <a:xfrm>
                        <a:off x="1762760" y="2216468"/>
                        <a:ext cx="4120515" cy="426085"/>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nvGraphicFramePr>
        <p:xfrm>
          <a:off x="1967230" y="2992121"/>
          <a:ext cx="2182495" cy="450850"/>
        </p:xfrm>
        <a:graphic>
          <a:graphicData uri="http://schemas.openxmlformats.org/presentationml/2006/ole">
            <mc:AlternateContent xmlns:mc="http://schemas.openxmlformats.org/markup-compatibility/2006">
              <mc:Choice xmlns:v="urn:schemas-microsoft-com:vml" Requires="v">
                <p:oleObj spid="_x0000_s1036" name="" r:id="rId3" imgW="1028700" imgH="228600" progId="Equation.KSEE3">
                  <p:embed/>
                </p:oleObj>
              </mc:Choice>
              <mc:Fallback>
                <p:oleObj name="" r:id="rId3" imgW="1028700" imgH="228600" progId="Equation.KSEE3">
                  <p:embed/>
                  <p:pic>
                    <p:nvPicPr>
                      <p:cNvPr id="0" name="图片 1024"/>
                      <p:cNvPicPr/>
                      <p:nvPr/>
                    </p:nvPicPr>
                    <p:blipFill>
                      <a:blip r:embed="rId4"/>
                      <a:stretch>
                        <a:fillRect/>
                      </a:stretch>
                    </p:blipFill>
                    <p:spPr>
                      <a:xfrm>
                        <a:off x="1967230" y="2992121"/>
                        <a:ext cx="2182495" cy="4508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9143365" cy="706755"/>
          </a:xfrm>
          <a:prstGeom prst="rect">
            <a:avLst/>
          </a:prstGeom>
          <a:noFill/>
        </p:spPr>
        <p:txBody>
          <a:bodyPr wrap="square" rtlCol="0">
            <a:spAutoFit/>
          </a:bodyPr>
          <a:lstStyle/>
          <a:p>
            <a:r>
              <a:rPr lang="zh-CN" altLang="en-US" sz="4000" dirty="0">
                <a:solidFill>
                  <a:schemeClr val="bg1"/>
                </a:solidFill>
                <a:latin typeface="宋体" panose="02010600030101010101" pitchFamily="2" charset="-122"/>
                <a:ea typeface="宋体" panose="02010600030101010101" pitchFamily="2" charset="-122"/>
                <a:sym typeface="+mn-ea"/>
              </a:rPr>
              <a:t>第三问：标答求解结果</a:t>
            </a:r>
            <a:endParaRPr lang="zh-CN" altLang="en-US" sz="4000" dirty="0">
              <a:solidFill>
                <a:schemeClr val="bg1"/>
              </a:solidFill>
              <a:latin typeface="宋体" panose="02010600030101010101" pitchFamily="2" charset="-122"/>
              <a:ea typeface="宋体" panose="02010600030101010101" pitchFamily="2" charset="-122"/>
              <a:sym typeface="+mn-ea"/>
            </a:endParaRPr>
          </a:p>
        </p:txBody>
      </p:sp>
      <p:graphicFrame>
        <p:nvGraphicFramePr>
          <p:cNvPr id="44" name="对象 43">
            <a:hlinkClick r:id="" action="ppaction://ole?verb=0"/>
          </p:cNvPr>
          <p:cNvGraphicFramePr>
            <a:graphicFrameLocks noChangeAspect="1"/>
          </p:cNvGraphicFramePr>
          <p:nvPr>
            <p:custDataLst>
              <p:tags r:id="rId1"/>
            </p:custDataLst>
          </p:nvPr>
        </p:nvGraphicFramePr>
        <p:xfrm>
          <a:off x="6128703" y="3296285"/>
          <a:ext cx="4528820" cy="401320"/>
        </p:xfrm>
        <a:graphic>
          <a:graphicData uri="http://schemas.openxmlformats.org/presentationml/2006/ole">
            <mc:AlternateContent xmlns:mc="http://schemas.openxmlformats.org/markup-compatibility/2006">
              <mc:Choice xmlns:v="urn:schemas-microsoft-com:vml" Requires="v">
                <p:oleObj spid="_x0000_s38914" name="" r:id="rId2" imgW="2133600" imgH="203200" progId="Equation.KSEE3">
                  <p:embed/>
                </p:oleObj>
              </mc:Choice>
              <mc:Fallback>
                <p:oleObj name="" r:id="rId2" imgW="2133600" imgH="203200" progId="Equation.KSEE3">
                  <p:embed/>
                  <p:pic>
                    <p:nvPicPr>
                      <p:cNvPr id="0" name="对象 43">
                        <a:hlinkClick r:id="" action="ppaction://ole?verb=0"/>
                      </p:cNvPr>
                      <p:cNvPicPr/>
                      <p:nvPr/>
                    </p:nvPicPr>
                    <p:blipFill>
                      <a:blip r:embed="rId3"/>
                      <a:stretch>
                        <a:fillRect/>
                      </a:stretch>
                    </p:blipFill>
                    <p:spPr>
                      <a:xfrm>
                        <a:off x="6128703" y="3296285"/>
                        <a:ext cx="4528820" cy="401320"/>
                      </a:xfrm>
                      <a:prstGeom prst="rect">
                        <a:avLst/>
                      </a:prstGeom>
                    </p:spPr>
                  </p:pic>
                </p:oleObj>
              </mc:Fallback>
            </mc:AlternateContent>
          </a:graphicData>
        </a:graphic>
      </p:graphicFrame>
      <p:pic>
        <p:nvPicPr>
          <p:cNvPr id="3" name="图片 2"/>
          <p:cNvPicPr>
            <a:picLocks noChangeAspect="1"/>
          </p:cNvPicPr>
          <p:nvPr/>
        </p:nvPicPr>
        <p:blipFill>
          <a:blip r:embed="rId4"/>
          <a:stretch>
            <a:fillRect/>
          </a:stretch>
        </p:blipFill>
        <p:spPr>
          <a:xfrm>
            <a:off x="163398" y="1365653"/>
            <a:ext cx="5575501" cy="418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9143365" cy="706755"/>
          </a:xfrm>
          <a:prstGeom prst="rect">
            <a:avLst/>
          </a:prstGeom>
          <a:noFill/>
        </p:spPr>
        <p:txBody>
          <a:bodyPr wrap="square" rtlCol="0">
            <a:spAutoFit/>
          </a:bodyPr>
          <a:lstStyle/>
          <a:p>
            <a:r>
              <a:rPr lang="zh-CN" altLang="en-US" sz="4000" dirty="0">
                <a:solidFill>
                  <a:schemeClr val="bg1"/>
                </a:solidFill>
                <a:latin typeface="宋体" panose="02010600030101010101" pitchFamily="2" charset="-122"/>
                <a:ea typeface="宋体" panose="02010600030101010101" pitchFamily="2" charset="-122"/>
                <a:sym typeface="+mn-ea"/>
              </a:rPr>
              <a:t>第三问：标答求解结果</a:t>
            </a:r>
            <a:endParaRPr lang="zh-CN" altLang="en-US" sz="4000" dirty="0">
              <a:solidFill>
                <a:schemeClr val="bg1"/>
              </a:solidFill>
              <a:latin typeface="宋体" panose="02010600030101010101" pitchFamily="2" charset="-122"/>
              <a:ea typeface="宋体" panose="02010600030101010101" pitchFamily="2" charset="-122"/>
              <a:sym typeface="+mn-ea"/>
            </a:endParaRPr>
          </a:p>
        </p:txBody>
      </p:sp>
      <p:sp>
        <p:nvSpPr>
          <p:cNvPr id="7" name="文本框 6"/>
          <p:cNvSpPr txBox="1"/>
          <p:nvPr/>
        </p:nvSpPr>
        <p:spPr>
          <a:xfrm>
            <a:off x="6671945" y="1611630"/>
            <a:ext cx="5281930" cy="101473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在</a:t>
            </a:r>
            <a:r>
              <a:rPr lang="en-US" altLang="zh-CN" sz="2000">
                <a:latin typeface="宋体" panose="02010600030101010101" pitchFamily="2" charset="-122"/>
                <a:ea typeface="宋体" panose="02010600030101010101" pitchFamily="2" charset="-122"/>
                <a:sym typeface="+mn-ea"/>
              </a:rPr>
              <a:t>      </a:t>
            </a:r>
            <a:r>
              <a:rPr lang="zh-CN" altLang="en-US" sz="2000">
                <a:latin typeface="宋体" panose="02010600030101010101" pitchFamily="2" charset="-122"/>
                <a:ea typeface="宋体" panose="02010600030101010101" pitchFamily="2" charset="-122"/>
                <a:sym typeface="+mn-ea"/>
              </a:rPr>
              <a:t>与</a:t>
            </a:r>
            <a:r>
              <a:rPr lang="en-US" altLang="zh-CN" sz="2000">
                <a:latin typeface="宋体" panose="02010600030101010101" pitchFamily="2" charset="-122"/>
                <a:ea typeface="宋体" panose="02010600030101010101" pitchFamily="2" charset="-122"/>
                <a:sym typeface="+mn-ea"/>
              </a:rPr>
              <a:t>          </a:t>
            </a:r>
            <a:r>
              <a:rPr lang="zh-CN" altLang="en-US" sz="2000">
                <a:latin typeface="宋体" panose="02010600030101010101" pitchFamily="2" charset="-122"/>
                <a:ea typeface="宋体" panose="02010600030101010101" pitchFamily="2" charset="-122"/>
                <a:sym typeface="+mn-ea"/>
              </a:rPr>
              <a:t>，其他参数相同时，即仅考虑垂振与垂振、纵摇同时考虑的情况下，系统在垂垂直方向的位移与速度差。可见</a:t>
            </a:r>
            <a:endParaRPr lang="zh-CN" altLang="en-US" sz="2000">
              <a:latin typeface="宋体" panose="02010600030101010101" pitchFamily="2" charset="-122"/>
              <a:ea typeface="宋体" panose="02010600030101010101" pitchFamily="2" charset="-122"/>
              <a:sym typeface="+mn-ea"/>
            </a:endParaRPr>
          </a:p>
        </p:txBody>
      </p:sp>
      <p:graphicFrame>
        <p:nvGraphicFramePr>
          <p:cNvPr id="4" name="对象 3">
            <a:hlinkClick r:id="" action="ppaction://ole?verb=0"/>
          </p:cNvPr>
          <p:cNvGraphicFramePr>
            <a:graphicFrameLocks noChangeAspect="1"/>
          </p:cNvGraphicFramePr>
          <p:nvPr>
            <p:custDataLst>
              <p:tags r:id="rId1"/>
            </p:custDataLst>
          </p:nvPr>
        </p:nvGraphicFramePr>
        <p:xfrm>
          <a:off x="7015163" y="1628140"/>
          <a:ext cx="835660" cy="350520"/>
        </p:xfrm>
        <a:graphic>
          <a:graphicData uri="http://schemas.openxmlformats.org/presentationml/2006/ole">
            <mc:AlternateContent xmlns:mc="http://schemas.openxmlformats.org/markup-compatibility/2006">
              <mc:Choice xmlns:v="urn:schemas-microsoft-com:vml" Requires="v">
                <p:oleObj spid="_x0000_s39938" name="" r:id="rId2" imgW="393700" imgH="177165" progId="Equation.KSEE3">
                  <p:embed/>
                </p:oleObj>
              </mc:Choice>
              <mc:Fallback>
                <p:oleObj name="" r:id="rId2" imgW="393700" imgH="177165" progId="Equation.KSEE3">
                  <p:embed/>
                  <p:pic>
                    <p:nvPicPr>
                      <p:cNvPr id="0" name="对象 3">
                        <a:hlinkClick r:id="" action="ppaction://ole?verb=0"/>
                      </p:cNvPr>
                      <p:cNvPicPr/>
                      <p:nvPr/>
                    </p:nvPicPr>
                    <p:blipFill>
                      <a:blip r:embed="rId3"/>
                      <a:stretch>
                        <a:fillRect/>
                      </a:stretch>
                    </p:blipFill>
                    <p:spPr>
                      <a:xfrm>
                        <a:off x="7015163" y="1628140"/>
                        <a:ext cx="835660" cy="35052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custDataLst>
              <p:tags r:id="rId4"/>
            </p:custDataLst>
          </p:nvPr>
        </p:nvGraphicFramePr>
        <p:xfrm>
          <a:off x="8039418" y="1628140"/>
          <a:ext cx="1294130" cy="350520"/>
        </p:xfrm>
        <a:graphic>
          <a:graphicData uri="http://schemas.openxmlformats.org/presentationml/2006/ole">
            <mc:AlternateContent xmlns:mc="http://schemas.openxmlformats.org/markup-compatibility/2006">
              <mc:Choice xmlns:v="urn:schemas-microsoft-com:vml" Requires="v">
                <p:oleObj spid="_x0000_s39939" name="" r:id="rId5" imgW="609600" imgH="177165" progId="Equation.KSEE3">
                  <p:embed/>
                </p:oleObj>
              </mc:Choice>
              <mc:Fallback>
                <p:oleObj name="" r:id="rId5" imgW="609600" imgH="177165" progId="Equation.KSEE3">
                  <p:embed/>
                  <p:pic>
                    <p:nvPicPr>
                      <p:cNvPr id="0" name="对象 5">
                        <a:hlinkClick r:id="" action="ppaction://ole?verb=0"/>
                      </p:cNvPr>
                      <p:cNvPicPr/>
                      <p:nvPr/>
                    </p:nvPicPr>
                    <p:blipFill>
                      <a:blip r:embed="rId6"/>
                      <a:stretch>
                        <a:fillRect/>
                      </a:stretch>
                    </p:blipFill>
                    <p:spPr>
                      <a:xfrm>
                        <a:off x="8039418" y="1628140"/>
                        <a:ext cx="1294130" cy="350520"/>
                      </a:xfrm>
                      <a:prstGeom prst="rect">
                        <a:avLst/>
                      </a:prstGeom>
                    </p:spPr>
                  </p:pic>
                </p:oleObj>
              </mc:Fallback>
            </mc:AlternateContent>
          </a:graphicData>
        </a:graphic>
      </p:graphicFrame>
      <p:sp>
        <p:nvSpPr>
          <p:cNvPr id="10" name="文本框 9"/>
          <p:cNvSpPr txBox="1"/>
          <p:nvPr>
            <p:custDataLst>
              <p:tags r:id="rId7"/>
            </p:custDataLst>
          </p:nvPr>
        </p:nvSpPr>
        <p:spPr>
          <a:xfrm>
            <a:off x="6671945" y="2710815"/>
            <a:ext cx="5046345" cy="1938020"/>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sym typeface="+mn-ea"/>
              </a:rPr>
              <a:t>在相同的参数下，不考虑纵摇</a:t>
            </a:r>
            <a:r>
              <a:rPr lang="en-US" altLang="zh-CN" sz="2000" dirty="0">
                <a:latin typeface="宋体" panose="02010600030101010101" pitchFamily="2" charset="-122"/>
                <a:ea typeface="宋体" panose="02010600030101010101" pitchFamily="2" charset="-122"/>
                <a:sym typeface="+mn-ea"/>
              </a:rPr>
              <a:t>(K=0)</a:t>
            </a:r>
            <a:r>
              <a:rPr lang="zh-CN" altLang="en-US" sz="2000" dirty="0">
                <a:latin typeface="宋体" panose="02010600030101010101" pitchFamily="2" charset="-122"/>
                <a:ea typeface="宋体" panose="02010600030101010101" pitchFamily="2" charset="-122"/>
                <a:sym typeface="+mn-ea"/>
              </a:rPr>
              <a:t>与垂振、纵摇</a:t>
            </a:r>
            <a:r>
              <a:rPr lang="en-US" altLang="zh-CN" sz="2000" dirty="0">
                <a:latin typeface="宋体" panose="02010600030101010101" pitchFamily="2" charset="-122"/>
                <a:ea typeface="宋体" panose="02010600030101010101" pitchFamily="2" charset="-122"/>
                <a:sym typeface="+mn-ea"/>
              </a:rPr>
              <a:t>(K=1690)</a:t>
            </a:r>
            <a:r>
              <a:rPr lang="zh-CN" altLang="en-US" sz="2000" dirty="0">
                <a:latin typeface="宋体" panose="02010600030101010101" pitchFamily="2" charset="-122"/>
                <a:ea typeface="宋体" panose="02010600030101010101" pitchFamily="2" charset="-122"/>
                <a:sym typeface="+mn-ea"/>
              </a:rPr>
              <a:t>同时考虑的情形相比较，浮子、振子的垂振位移与速度误差在</a:t>
            </a:r>
            <a:r>
              <a:rPr lang="en-US" altLang="zh-CN" sz="2000" dirty="0">
                <a:latin typeface="宋体" panose="02010600030101010101" pitchFamily="2" charset="-122"/>
                <a:ea typeface="宋体" panose="02010600030101010101" pitchFamily="2" charset="-122"/>
                <a:sym typeface="+mn-ea"/>
              </a:rPr>
              <a:t>10</a:t>
            </a:r>
            <a:r>
              <a:rPr lang="en-US" altLang="zh-CN" sz="2000" baseline="30000" dirty="0">
                <a:solidFill>
                  <a:schemeClr val="tx1"/>
                </a:solidFill>
                <a:uFillTx/>
                <a:latin typeface="宋体" panose="02010600030101010101" pitchFamily="2" charset="-122"/>
                <a:ea typeface="宋体" panose="02010600030101010101" pitchFamily="2" charset="-122"/>
                <a:sym typeface="+mn-ea"/>
              </a:rPr>
              <a:t>-2</a:t>
            </a:r>
            <a:r>
              <a:rPr lang="zh-CN" altLang="en-US" sz="2000" dirty="0">
                <a:latin typeface="宋体" panose="02010600030101010101" pitchFamily="2" charset="-122"/>
                <a:ea typeface="宋体" panose="02010600030101010101" pitchFamily="2" charset="-122"/>
                <a:sym typeface="+mn-ea"/>
              </a:rPr>
              <a:t>左右，但是系统有水平方向有漂移：在</a:t>
            </a:r>
            <a:r>
              <a:rPr lang="en-US" altLang="zh-CN" sz="2000" dirty="0">
                <a:latin typeface="宋体" panose="02010600030101010101" pitchFamily="2" charset="-122"/>
                <a:ea typeface="宋体" panose="02010600030101010101" pitchFamily="2" charset="-122"/>
                <a:sym typeface="+mn-ea"/>
              </a:rPr>
              <a:t>150</a:t>
            </a:r>
            <a:r>
              <a:rPr lang="zh-CN" altLang="en-US" sz="2000" dirty="0">
                <a:latin typeface="宋体" panose="02010600030101010101" pitchFamily="2" charset="-122"/>
                <a:ea typeface="宋体" panose="02010600030101010101" pitchFamily="2" charset="-122"/>
                <a:sym typeface="+mn-ea"/>
              </a:rPr>
              <a:t>秒内，系统向水平方向的负方向漂移了大约</a:t>
            </a:r>
            <a:r>
              <a:rPr lang="en-US" altLang="zh-CN" sz="2000" dirty="0">
                <a:latin typeface="宋体" panose="02010600030101010101" pitchFamily="2" charset="-122"/>
                <a:ea typeface="宋体" panose="02010600030101010101" pitchFamily="2" charset="-122"/>
                <a:sym typeface="+mn-ea"/>
              </a:rPr>
              <a:t>17.57</a:t>
            </a:r>
            <a:r>
              <a:rPr lang="zh-CN" altLang="en-US" sz="2000" dirty="0">
                <a:latin typeface="宋体" panose="02010600030101010101" pitchFamily="2" charset="-122"/>
                <a:ea typeface="宋体" panose="02010600030101010101" pitchFamily="2" charset="-122"/>
                <a:sym typeface="+mn-ea"/>
              </a:rPr>
              <a:t>米。</a:t>
            </a:r>
            <a:endParaRPr lang="en-US" altLang="zh-CN" sz="2000" dirty="0">
              <a:latin typeface="宋体" panose="02010600030101010101" pitchFamily="2" charset="-122"/>
              <a:ea typeface="宋体" panose="02010600030101010101" pitchFamily="2" charset="-122"/>
              <a:sym typeface="+mn-ea"/>
            </a:endParaRPr>
          </a:p>
          <a:p>
            <a:r>
              <a:rPr lang="zh-CN" altLang="en-US" sz="2000" dirty="0">
                <a:latin typeface="宋体" panose="02010600030101010101" pitchFamily="2" charset="-122"/>
                <a:ea typeface="宋体" panose="02010600030101010101" pitchFamily="2" charset="-122"/>
                <a:sym typeface="+mn-ea"/>
              </a:rPr>
              <a:t>与</a:t>
            </a:r>
            <a:r>
              <a:rPr lang="en-US" altLang="zh-CN" sz="2000" dirty="0">
                <a:latin typeface="宋体" panose="02010600030101010101" pitchFamily="2" charset="-122"/>
                <a:ea typeface="宋体" panose="02010600030101010101" pitchFamily="2" charset="-122"/>
                <a:sym typeface="+mn-ea"/>
              </a:rPr>
              <a:t>K=0</a:t>
            </a:r>
            <a:r>
              <a:rPr lang="zh-CN" altLang="en-US" sz="2000">
                <a:latin typeface="宋体" panose="02010600030101010101" pitchFamily="2" charset="-122"/>
                <a:ea typeface="宋体" panose="02010600030101010101" pitchFamily="2" charset="-122"/>
                <a:sym typeface="+mn-ea"/>
              </a:rPr>
              <a:t>的情况偏差相对较大。</a:t>
            </a:r>
            <a:endParaRPr lang="zh-CN" altLang="en-US" sz="2000" dirty="0">
              <a:latin typeface="宋体" panose="02010600030101010101" pitchFamily="2" charset="-122"/>
              <a:ea typeface="宋体" panose="02010600030101010101" pitchFamily="2" charset="-122"/>
              <a:sym typeface="+mn-ea"/>
            </a:endParaRPr>
          </a:p>
        </p:txBody>
      </p:sp>
      <p:pic>
        <p:nvPicPr>
          <p:cNvPr id="2" name="图片 1"/>
          <p:cNvPicPr>
            <a:picLocks noChangeAspect="1"/>
          </p:cNvPicPr>
          <p:nvPr/>
        </p:nvPicPr>
        <p:blipFill>
          <a:blip r:embed="rId8"/>
          <a:stretch>
            <a:fillRect/>
          </a:stretch>
        </p:blipFill>
        <p:spPr>
          <a:xfrm>
            <a:off x="481542" y="1344550"/>
            <a:ext cx="5575501" cy="418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第四问优化问题</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346075" y="1322705"/>
            <a:ext cx="99326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与第二问类似，可由后</a:t>
            </a:r>
            <a:r>
              <a:rPr lang="en-US" altLang="zh-CN" sz="2000">
                <a:latin typeface="宋体" panose="02010600030101010101" pitchFamily="2" charset="-122"/>
                <a:ea typeface="宋体" panose="02010600030101010101" pitchFamily="2" charset="-122"/>
              </a:rPr>
              <a:t>5</a:t>
            </a:r>
            <a:r>
              <a:rPr lang="zh-CN" altLang="en-US" sz="2000">
                <a:latin typeface="宋体" panose="02010600030101010101" pitchFamily="2" charset="-122"/>
                <a:ea typeface="宋体" panose="02010600030101010101" pitchFamily="2" charset="-122"/>
              </a:rPr>
              <a:t>个周期的时间段来求PTO系统的平均输出功率</a:t>
            </a:r>
            <a:endParaRPr lang="zh-CN" altLang="en-US" sz="2000">
              <a:latin typeface="宋体" panose="02010600030101010101" pitchFamily="2" charset="-122"/>
              <a:ea typeface="宋体" panose="02010600030101010101" pitchFamily="2" charset="-122"/>
            </a:endParaRPr>
          </a:p>
        </p:txBody>
      </p:sp>
      <p:sp>
        <p:nvSpPr>
          <p:cNvPr id="6" name="文本框 5"/>
          <p:cNvSpPr txBox="1"/>
          <p:nvPr/>
        </p:nvSpPr>
        <p:spPr>
          <a:xfrm>
            <a:off x="389255" y="1779905"/>
            <a:ext cx="523176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T</a:t>
            </a:r>
            <a:r>
              <a:rPr lang="zh-CN" altLang="en-US" sz="2000">
                <a:latin typeface="宋体" panose="02010600030101010101" pitchFamily="2" charset="-122"/>
                <a:ea typeface="宋体" panose="02010600030101010101" pitchFamily="2" charset="-122"/>
              </a:rPr>
              <a:t>：波浪的周期</a:t>
            </a:r>
            <a:endParaRPr lang="zh-CN" altLang="en-US" sz="2000">
              <a:latin typeface="宋体" panose="02010600030101010101" pitchFamily="2" charset="-122"/>
              <a:ea typeface="宋体" panose="02010600030101010101" pitchFamily="2" charset="-122"/>
            </a:endParaRPr>
          </a:p>
        </p:txBody>
      </p:sp>
      <p:graphicFrame>
        <p:nvGraphicFramePr>
          <p:cNvPr id="7" name="对象 6">
            <a:hlinkClick r:id="" action="ppaction://ole?verb=0"/>
          </p:cNvPr>
          <p:cNvGraphicFramePr>
            <a:graphicFrameLocks noChangeAspect="1"/>
          </p:cNvGraphicFramePr>
          <p:nvPr/>
        </p:nvGraphicFramePr>
        <p:xfrm>
          <a:off x="2480310" y="1779905"/>
          <a:ext cx="1049655" cy="621665"/>
        </p:xfrm>
        <a:graphic>
          <a:graphicData uri="http://schemas.openxmlformats.org/presentationml/2006/ole">
            <mc:AlternateContent xmlns:mc="http://schemas.openxmlformats.org/markup-compatibility/2006">
              <mc:Choice xmlns:v="urn:schemas-microsoft-com:vml" Requires="v">
                <p:oleObj spid="_x0000_s31765" name="" r:id="rId1" imgW="495300" imgH="393700" progId="Equation.KSEE3">
                  <p:embed/>
                </p:oleObj>
              </mc:Choice>
              <mc:Fallback>
                <p:oleObj name="" r:id="rId1" imgW="495300" imgH="393700" progId="Equation.KSEE3">
                  <p:embed/>
                  <p:pic>
                    <p:nvPicPr>
                      <p:cNvPr id="0" name="图片 1024"/>
                      <p:cNvPicPr/>
                      <p:nvPr/>
                    </p:nvPicPr>
                    <p:blipFill>
                      <a:blip r:embed="rId2"/>
                      <a:stretch>
                        <a:fillRect/>
                      </a:stretch>
                    </p:blipFill>
                    <p:spPr>
                      <a:xfrm>
                        <a:off x="2480310" y="1779905"/>
                        <a:ext cx="1049655" cy="62166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346075" y="2499678"/>
          <a:ext cx="736600" cy="321310"/>
        </p:xfrm>
        <a:graphic>
          <a:graphicData uri="http://schemas.openxmlformats.org/presentationml/2006/ole">
            <mc:AlternateContent xmlns:mc="http://schemas.openxmlformats.org/markup-compatibility/2006">
              <mc:Choice xmlns:v="urn:schemas-microsoft-com:vml" Requires="v">
                <p:oleObj spid="_x0000_s31766" name="" r:id="rId3" imgW="431800" imgH="203200" progId="Equation.KSEE3">
                  <p:embed/>
                </p:oleObj>
              </mc:Choice>
              <mc:Fallback>
                <p:oleObj name="" r:id="rId3" imgW="431800" imgH="203200" progId="Equation.KSEE3">
                  <p:embed/>
                  <p:pic>
                    <p:nvPicPr>
                      <p:cNvPr id="0" name="图片 1024"/>
                      <p:cNvPicPr/>
                      <p:nvPr/>
                    </p:nvPicPr>
                    <p:blipFill>
                      <a:blip r:embed="rId4"/>
                      <a:stretch>
                        <a:fillRect/>
                      </a:stretch>
                    </p:blipFill>
                    <p:spPr>
                      <a:xfrm>
                        <a:off x="346075" y="2499678"/>
                        <a:ext cx="736600" cy="321310"/>
                      </a:xfrm>
                      <a:prstGeom prst="rect">
                        <a:avLst/>
                      </a:prstGeom>
                    </p:spPr>
                  </p:pic>
                </p:oleObj>
              </mc:Fallback>
            </mc:AlternateContent>
          </a:graphicData>
        </a:graphic>
      </p:graphicFrame>
      <p:sp>
        <p:nvSpPr>
          <p:cNvPr id="18" name="文本框 17"/>
          <p:cNvSpPr txBox="1"/>
          <p:nvPr/>
        </p:nvSpPr>
        <p:spPr>
          <a:xfrm>
            <a:off x="1450975" y="2459990"/>
            <a:ext cx="3484880" cy="398780"/>
          </a:xfrm>
          <a:prstGeom prst="rect">
            <a:avLst/>
          </a:prstGeom>
          <a:noFill/>
        </p:spPr>
        <p:txBody>
          <a:bodyPr wrap="none" rtlCol="0" anchor="t">
            <a:spAutoFit/>
          </a:bodyPr>
          <a:lstStyle/>
          <a:p>
            <a:r>
              <a:rPr lang="zh-CN" altLang="en-US" sz="2000">
                <a:latin typeface="宋体" panose="02010600030101010101" pitchFamily="2" charset="-122"/>
                <a:ea typeface="宋体" panose="02010600030101010101" pitchFamily="2" charset="-122"/>
                <a:sym typeface="+mn-ea"/>
              </a:rPr>
              <a:t>分别为旋转、直线阻尼器系数</a:t>
            </a:r>
            <a:endParaRPr lang="zh-CN" altLang="en-US" sz="2000">
              <a:latin typeface="宋体" panose="02010600030101010101" pitchFamily="2" charset="-122"/>
              <a:ea typeface="宋体" panose="02010600030101010101" pitchFamily="2" charset="-122"/>
              <a:sym typeface="+mn-ea"/>
            </a:endParaRPr>
          </a:p>
        </p:txBody>
      </p:sp>
      <p:graphicFrame>
        <p:nvGraphicFramePr>
          <p:cNvPr id="22" name="对象 21">
            <a:hlinkClick r:id="" action="ppaction://ole?verb=0"/>
          </p:cNvPr>
          <p:cNvGraphicFramePr>
            <a:graphicFrameLocks noChangeAspect="1"/>
          </p:cNvGraphicFramePr>
          <p:nvPr/>
        </p:nvGraphicFramePr>
        <p:xfrm>
          <a:off x="387668" y="3284538"/>
          <a:ext cx="692785" cy="261620"/>
        </p:xfrm>
        <a:graphic>
          <a:graphicData uri="http://schemas.openxmlformats.org/presentationml/2006/ole">
            <mc:AlternateContent xmlns:mc="http://schemas.openxmlformats.org/markup-compatibility/2006">
              <mc:Choice xmlns:v="urn:schemas-microsoft-com:vml" Requires="v">
                <p:oleObj spid="_x0000_s31767" name="" r:id="rId5" imgW="405765" imgH="165100" progId="Equation.KSEE3">
                  <p:embed/>
                </p:oleObj>
              </mc:Choice>
              <mc:Fallback>
                <p:oleObj name="" r:id="rId5" imgW="405765" imgH="165100" progId="Equation.KSEE3">
                  <p:embed/>
                  <p:pic>
                    <p:nvPicPr>
                      <p:cNvPr id="0" name="图片 1024"/>
                      <p:cNvPicPr/>
                      <p:nvPr/>
                    </p:nvPicPr>
                    <p:blipFill>
                      <a:blip r:embed="rId6"/>
                      <a:stretch>
                        <a:fillRect/>
                      </a:stretch>
                    </p:blipFill>
                    <p:spPr>
                      <a:xfrm>
                        <a:off x="387668" y="3284538"/>
                        <a:ext cx="692785" cy="261620"/>
                      </a:xfrm>
                      <a:prstGeom prst="rect">
                        <a:avLst/>
                      </a:prstGeom>
                    </p:spPr>
                  </p:pic>
                </p:oleObj>
              </mc:Fallback>
            </mc:AlternateContent>
          </a:graphicData>
        </a:graphic>
      </p:graphicFrame>
      <p:sp>
        <p:nvSpPr>
          <p:cNvPr id="24" name="文本框 23"/>
          <p:cNvSpPr txBox="1"/>
          <p:nvPr/>
        </p:nvSpPr>
        <p:spPr>
          <a:xfrm>
            <a:off x="1551305" y="3147695"/>
            <a:ext cx="3484880" cy="398780"/>
          </a:xfrm>
          <a:prstGeom prst="rect">
            <a:avLst/>
          </a:prstGeom>
          <a:noFill/>
        </p:spPr>
        <p:txBody>
          <a:bodyPr wrap="none" rtlCol="0" anchor="t">
            <a:spAutoFit/>
          </a:bodyPr>
          <a:lstStyle/>
          <a:p>
            <a:r>
              <a:rPr lang="zh-CN" altLang="en-US" sz="2000">
                <a:latin typeface="宋体" panose="02010600030101010101" pitchFamily="2" charset="-122"/>
                <a:ea typeface="宋体" panose="02010600030101010101" pitchFamily="2" charset="-122"/>
                <a:sym typeface="+mn-ea"/>
              </a:rPr>
              <a:t>分别为浮子、振子旋转角速度</a:t>
            </a:r>
            <a:endParaRPr lang="en-US" altLang="zh-CN" sz="2000">
              <a:latin typeface="宋体" panose="02010600030101010101" pitchFamily="2" charset="-122"/>
              <a:ea typeface="宋体" panose="02010600030101010101" pitchFamily="2" charset="-122"/>
              <a:sym typeface="+mn-ea"/>
            </a:endParaRPr>
          </a:p>
        </p:txBody>
      </p:sp>
      <p:graphicFrame>
        <p:nvGraphicFramePr>
          <p:cNvPr id="25" name="对象 24">
            <a:hlinkClick r:id="" action="ppaction://ole?verb=0"/>
          </p:cNvPr>
          <p:cNvGraphicFramePr>
            <a:graphicFrameLocks noChangeAspect="1"/>
          </p:cNvGraphicFramePr>
          <p:nvPr/>
        </p:nvGraphicFramePr>
        <p:xfrm>
          <a:off x="596901" y="3830638"/>
          <a:ext cx="217170" cy="261620"/>
        </p:xfrm>
        <a:graphic>
          <a:graphicData uri="http://schemas.openxmlformats.org/presentationml/2006/ole">
            <mc:AlternateContent xmlns:mc="http://schemas.openxmlformats.org/markup-compatibility/2006">
              <mc:Choice xmlns:v="urn:schemas-microsoft-com:vml" Requires="v">
                <p:oleObj spid="_x0000_s31768" name="" r:id="rId7" imgW="127000" imgH="165100" progId="Equation.KSEE3">
                  <p:embed/>
                </p:oleObj>
              </mc:Choice>
              <mc:Fallback>
                <p:oleObj name="" r:id="rId7" imgW="127000" imgH="165100" progId="Equation.KSEE3">
                  <p:embed/>
                  <p:pic>
                    <p:nvPicPr>
                      <p:cNvPr id="0" name="图片 1024"/>
                      <p:cNvPicPr/>
                      <p:nvPr/>
                    </p:nvPicPr>
                    <p:blipFill>
                      <a:blip r:embed="rId8"/>
                      <a:stretch>
                        <a:fillRect/>
                      </a:stretch>
                    </p:blipFill>
                    <p:spPr>
                      <a:xfrm>
                        <a:off x="596901" y="3830638"/>
                        <a:ext cx="217170" cy="261620"/>
                      </a:xfrm>
                      <a:prstGeom prst="rect">
                        <a:avLst/>
                      </a:prstGeom>
                    </p:spPr>
                  </p:pic>
                </p:oleObj>
              </mc:Fallback>
            </mc:AlternateContent>
          </a:graphicData>
        </a:graphic>
      </p:graphicFrame>
      <p:sp>
        <p:nvSpPr>
          <p:cNvPr id="27" name="文本框 26"/>
          <p:cNvSpPr txBox="1"/>
          <p:nvPr/>
        </p:nvSpPr>
        <p:spPr>
          <a:xfrm>
            <a:off x="1623695" y="3762375"/>
            <a:ext cx="1706880" cy="398780"/>
          </a:xfrm>
          <a:prstGeom prst="rect">
            <a:avLst/>
          </a:prstGeom>
          <a:noFill/>
        </p:spPr>
        <p:txBody>
          <a:bodyPr wrap="none" rtlCol="0" anchor="t">
            <a:spAutoFit/>
          </a:bodyPr>
          <a:lstStyle/>
          <a:p>
            <a:r>
              <a:rPr lang="zh-CN" altLang="en-US" sz="2000">
                <a:latin typeface="宋体" panose="02010600030101010101" pitchFamily="2" charset="-122"/>
                <a:ea typeface="宋体" panose="02010600030101010101" pitchFamily="2" charset="-122"/>
                <a:sym typeface="+mn-ea"/>
              </a:rPr>
              <a:t>弹簧伸缩速度</a:t>
            </a:r>
            <a:endParaRPr lang="en-US" altLang="zh-CN" sz="2000">
              <a:latin typeface="宋体" panose="02010600030101010101" pitchFamily="2" charset="-122"/>
              <a:ea typeface="宋体" panose="02010600030101010101" pitchFamily="2" charset="-122"/>
              <a:sym typeface="+mn-ea"/>
            </a:endParaRPr>
          </a:p>
        </p:txBody>
      </p:sp>
      <p:sp>
        <p:nvSpPr>
          <p:cNvPr id="3" name="文本框 2"/>
          <p:cNvSpPr txBox="1"/>
          <p:nvPr/>
        </p:nvSpPr>
        <p:spPr>
          <a:xfrm>
            <a:off x="346075" y="4398010"/>
            <a:ext cx="2611755" cy="398780"/>
          </a:xfrm>
          <a:prstGeom prst="rect">
            <a:avLst/>
          </a:prstGeom>
          <a:noFill/>
        </p:spPr>
        <p:txBody>
          <a:bodyPr wrap="square" rtlCol="0">
            <a:spAutoFit/>
          </a:bodyPr>
          <a:lstStyle/>
          <a:p>
            <a:r>
              <a:rPr lang="zh-CN" sz="2000">
                <a:latin typeface="宋体" panose="02010600030101010101" pitchFamily="2" charset="-122"/>
                <a:ea typeface="宋体" panose="02010600030101010101" pitchFamily="2" charset="-122"/>
              </a:rPr>
              <a:t>微元法求阻尼做功</a:t>
            </a:r>
            <a:endParaRPr lang="zh-CN"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第四问优化问题</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346075" y="1322705"/>
            <a:ext cx="11546205" cy="398780"/>
          </a:xfrm>
          <a:prstGeom prst="rect">
            <a:avLst/>
          </a:prstGeom>
          <a:noFill/>
        </p:spPr>
        <p:txBody>
          <a:bodyPr wrap="square" rtlCol="0">
            <a:spAutoFit/>
          </a:bodyPr>
          <a:lstStyle/>
          <a:p>
            <a:r>
              <a:rPr lang="zh-CN" sz="2000">
                <a:latin typeface="宋体" panose="02010600030101010101" pitchFamily="2" charset="-122"/>
                <a:ea typeface="宋体" panose="02010600030101010101" pitchFamily="2" charset="-122"/>
              </a:rPr>
              <a:t>旋转阻尼器做功：做功与张开的角度无关，只要角度改变，就会有阻力做功</a:t>
            </a:r>
            <a:endParaRPr lang="zh-CN" sz="2000">
              <a:latin typeface="宋体" panose="02010600030101010101" pitchFamily="2" charset="-122"/>
              <a:ea typeface="宋体" panose="02010600030101010101" pitchFamily="2" charset="-122"/>
            </a:endParaRPr>
          </a:p>
        </p:txBody>
      </p:sp>
      <p:graphicFrame>
        <p:nvGraphicFramePr>
          <p:cNvPr id="5" name="对象 4">
            <a:hlinkClick r:id="" action="ppaction://ole?verb=0"/>
          </p:cNvPr>
          <p:cNvGraphicFramePr>
            <a:graphicFrameLocks noChangeAspect="1"/>
          </p:cNvGraphicFramePr>
          <p:nvPr/>
        </p:nvGraphicFramePr>
        <p:xfrm>
          <a:off x="367983" y="1758315"/>
          <a:ext cx="1213485" cy="664845"/>
        </p:xfrm>
        <a:graphic>
          <a:graphicData uri="http://schemas.openxmlformats.org/presentationml/2006/ole">
            <mc:AlternateContent xmlns:mc="http://schemas.openxmlformats.org/markup-compatibility/2006">
              <mc:Choice xmlns:v="urn:schemas-microsoft-com:vml" Requires="v">
                <p:oleObj spid="_x0000_s32799" name="" r:id="rId1" imgW="711200" imgH="419100" progId="Equation.KSEE3">
                  <p:embed/>
                </p:oleObj>
              </mc:Choice>
              <mc:Fallback>
                <p:oleObj name="" r:id="rId1" imgW="711200" imgH="419100" progId="Equation.KSEE3">
                  <p:embed/>
                  <p:pic>
                    <p:nvPicPr>
                      <p:cNvPr id="0" name="图片 1024"/>
                      <p:cNvPicPr/>
                      <p:nvPr/>
                    </p:nvPicPr>
                    <p:blipFill>
                      <a:blip r:embed="rId2"/>
                      <a:stretch>
                        <a:fillRect/>
                      </a:stretch>
                    </p:blipFill>
                    <p:spPr>
                      <a:xfrm>
                        <a:off x="367983" y="1758315"/>
                        <a:ext cx="1213485" cy="664845"/>
                      </a:xfrm>
                      <a:prstGeom prst="rect">
                        <a:avLst/>
                      </a:prstGeom>
                    </p:spPr>
                  </p:pic>
                </p:oleObj>
              </mc:Fallback>
            </mc:AlternateContent>
          </a:graphicData>
        </a:graphic>
      </p:graphicFrame>
      <p:sp>
        <p:nvSpPr>
          <p:cNvPr id="24" name="文本框 23"/>
          <p:cNvSpPr txBox="1"/>
          <p:nvPr/>
        </p:nvSpPr>
        <p:spPr>
          <a:xfrm>
            <a:off x="346075" y="2574290"/>
            <a:ext cx="2214880" cy="398780"/>
          </a:xfrm>
          <a:prstGeom prst="rect">
            <a:avLst/>
          </a:prstGeom>
          <a:noFill/>
        </p:spPr>
        <p:txBody>
          <a:bodyPr wrap="none" rtlCol="0" anchor="t">
            <a:spAutoFit/>
          </a:bodyPr>
          <a:lstStyle/>
          <a:p>
            <a:r>
              <a:rPr lang="zh-CN" altLang="en-US" sz="2000">
                <a:latin typeface="宋体" panose="02010600030101010101" pitchFamily="2" charset="-122"/>
                <a:ea typeface="宋体" panose="02010600030101010101" pitchFamily="2" charset="-122"/>
                <a:sym typeface="+mn-ea"/>
              </a:rPr>
              <a:t>旋转阻尼器做功为</a:t>
            </a:r>
            <a:endParaRPr lang="en-US" altLang="zh-CN" sz="2000">
              <a:latin typeface="宋体" panose="02010600030101010101" pitchFamily="2" charset="-122"/>
              <a:ea typeface="宋体" panose="02010600030101010101" pitchFamily="2" charset="-122"/>
              <a:sym typeface="+mn-ea"/>
            </a:endParaRPr>
          </a:p>
        </p:txBody>
      </p:sp>
      <p:sp>
        <p:nvSpPr>
          <p:cNvPr id="27" name="文本框 26"/>
          <p:cNvSpPr txBox="1"/>
          <p:nvPr/>
        </p:nvSpPr>
        <p:spPr>
          <a:xfrm>
            <a:off x="368300" y="3399790"/>
            <a:ext cx="2214880" cy="398780"/>
          </a:xfrm>
          <a:prstGeom prst="rect">
            <a:avLst/>
          </a:prstGeom>
          <a:noFill/>
        </p:spPr>
        <p:txBody>
          <a:bodyPr wrap="none" rtlCol="0" anchor="t">
            <a:spAutoFit/>
          </a:bodyPr>
          <a:lstStyle/>
          <a:p>
            <a:r>
              <a:rPr lang="zh-CN" altLang="en-US" sz="2000">
                <a:latin typeface="宋体" panose="02010600030101010101" pitchFamily="2" charset="-122"/>
                <a:ea typeface="宋体" panose="02010600030101010101" pitchFamily="2" charset="-122"/>
                <a:sym typeface="+mn-ea"/>
              </a:rPr>
              <a:t>直线阻尼器做功为</a:t>
            </a:r>
            <a:endParaRPr lang="en-US" altLang="zh-CN" sz="2000">
              <a:latin typeface="宋体" panose="02010600030101010101" pitchFamily="2" charset="-122"/>
              <a:ea typeface="宋体" panose="02010600030101010101" pitchFamily="2" charset="-122"/>
              <a:sym typeface="+mn-ea"/>
            </a:endParaRPr>
          </a:p>
        </p:txBody>
      </p:sp>
      <p:sp>
        <p:nvSpPr>
          <p:cNvPr id="3" name="文本框 2"/>
          <p:cNvSpPr txBox="1"/>
          <p:nvPr/>
        </p:nvSpPr>
        <p:spPr>
          <a:xfrm>
            <a:off x="346075" y="4158615"/>
            <a:ext cx="3546475" cy="398780"/>
          </a:xfrm>
          <a:prstGeom prst="rect">
            <a:avLst/>
          </a:prstGeom>
          <a:noFill/>
        </p:spPr>
        <p:txBody>
          <a:bodyPr wrap="square" rtlCol="0">
            <a:spAutoFit/>
          </a:bodyPr>
          <a:lstStyle/>
          <a:p>
            <a:r>
              <a:rPr lang="zh-CN" sz="2000">
                <a:latin typeface="宋体" panose="02010600030101010101" pitchFamily="2" charset="-122"/>
                <a:ea typeface="宋体" panose="02010600030101010101" pitchFamily="2" charset="-122"/>
              </a:rPr>
              <a:t>平均总功率（优化函数）为</a:t>
            </a:r>
            <a:endParaRPr lang="zh-CN" sz="2000">
              <a:latin typeface="宋体" panose="02010600030101010101" pitchFamily="2" charset="-122"/>
              <a:ea typeface="宋体" panose="02010600030101010101" pitchFamily="2" charset="-122"/>
            </a:endParaRPr>
          </a:p>
        </p:txBody>
      </p:sp>
      <p:graphicFrame>
        <p:nvGraphicFramePr>
          <p:cNvPr id="4" name="对象 3">
            <a:hlinkClick r:id="" action="ppaction://ole?verb=0"/>
          </p:cNvPr>
          <p:cNvGraphicFramePr>
            <a:graphicFrameLocks noChangeAspect="1"/>
          </p:cNvGraphicFramePr>
          <p:nvPr/>
        </p:nvGraphicFramePr>
        <p:xfrm>
          <a:off x="2052003" y="1966595"/>
          <a:ext cx="1105535" cy="362585"/>
        </p:xfrm>
        <a:graphic>
          <a:graphicData uri="http://schemas.openxmlformats.org/presentationml/2006/ole">
            <mc:AlternateContent xmlns:mc="http://schemas.openxmlformats.org/markup-compatibility/2006">
              <mc:Choice xmlns:v="urn:schemas-microsoft-com:vml" Requires="v">
                <p:oleObj spid="_x0000_s32800" name="" r:id="rId3" imgW="647700" imgH="228600" progId="Equation.KSEE3">
                  <p:embed/>
                </p:oleObj>
              </mc:Choice>
              <mc:Fallback>
                <p:oleObj name="" r:id="rId3" imgW="647700" imgH="228600" progId="Equation.KSEE3">
                  <p:embed/>
                  <p:pic>
                    <p:nvPicPr>
                      <p:cNvPr id="0" name="图片 1024"/>
                      <p:cNvPicPr/>
                      <p:nvPr/>
                    </p:nvPicPr>
                    <p:blipFill>
                      <a:blip r:embed="rId4"/>
                      <a:stretch>
                        <a:fillRect/>
                      </a:stretch>
                    </p:blipFill>
                    <p:spPr>
                      <a:xfrm>
                        <a:off x="2052003" y="1966595"/>
                        <a:ext cx="1105535" cy="362585"/>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3731578" y="1915160"/>
          <a:ext cx="2298065" cy="362585"/>
        </p:xfrm>
        <a:graphic>
          <a:graphicData uri="http://schemas.openxmlformats.org/presentationml/2006/ole">
            <mc:AlternateContent xmlns:mc="http://schemas.openxmlformats.org/markup-compatibility/2006">
              <mc:Choice xmlns:v="urn:schemas-microsoft-com:vml" Requires="v">
                <p:oleObj spid="_x0000_s32801" name="" r:id="rId5" imgW="1346200" imgH="228600" progId="Equation.KSEE3">
                  <p:embed/>
                </p:oleObj>
              </mc:Choice>
              <mc:Fallback>
                <p:oleObj name="" r:id="rId5" imgW="1346200" imgH="228600" progId="Equation.KSEE3">
                  <p:embed/>
                  <p:pic>
                    <p:nvPicPr>
                      <p:cNvPr id="0" name="图片 1024"/>
                      <p:cNvPicPr/>
                      <p:nvPr/>
                    </p:nvPicPr>
                    <p:blipFill>
                      <a:blip r:embed="rId6"/>
                      <a:stretch>
                        <a:fillRect/>
                      </a:stretch>
                    </p:blipFill>
                    <p:spPr>
                      <a:xfrm>
                        <a:off x="3731578" y="1915160"/>
                        <a:ext cx="2298065" cy="362585"/>
                      </a:xfrm>
                      <a:prstGeom prst="rect">
                        <a:avLst/>
                      </a:prstGeom>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3157538" y="2422843"/>
          <a:ext cx="1951355" cy="765810"/>
        </p:xfrm>
        <a:graphic>
          <a:graphicData uri="http://schemas.openxmlformats.org/presentationml/2006/ole">
            <mc:AlternateContent xmlns:mc="http://schemas.openxmlformats.org/markup-compatibility/2006">
              <mc:Choice xmlns:v="urn:schemas-microsoft-com:vml" Requires="v">
                <p:oleObj spid="_x0000_s32802" name="" r:id="rId7" imgW="1143000" imgH="482600" progId="Equation.KSEE3">
                  <p:embed/>
                </p:oleObj>
              </mc:Choice>
              <mc:Fallback>
                <p:oleObj name="" r:id="rId7" imgW="1143000" imgH="482600" progId="Equation.KSEE3">
                  <p:embed/>
                  <p:pic>
                    <p:nvPicPr>
                      <p:cNvPr id="0" name="图片 1024"/>
                      <p:cNvPicPr/>
                      <p:nvPr/>
                    </p:nvPicPr>
                    <p:blipFill>
                      <a:blip r:embed="rId8"/>
                      <a:stretch>
                        <a:fillRect/>
                      </a:stretch>
                    </p:blipFill>
                    <p:spPr>
                      <a:xfrm>
                        <a:off x="3157538" y="2422843"/>
                        <a:ext cx="1951355" cy="765810"/>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3157856" y="3128963"/>
          <a:ext cx="1366520" cy="765810"/>
        </p:xfrm>
        <a:graphic>
          <a:graphicData uri="http://schemas.openxmlformats.org/presentationml/2006/ole">
            <mc:AlternateContent xmlns:mc="http://schemas.openxmlformats.org/markup-compatibility/2006">
              <mc:Choice xmlns:v="urn:schemas-microsoft-com:vml" Requires="v">
                <p:oleObj spid="_x0000_s32803" name="" r:id="rId9" imgW="800100" imgH="482600" progId="Equation.KSEE3">
                  <p:embed/>
                </p:oleObj>
              </mc:Choice>
              <mc:Fallback>
                <p:oleObj name="" r:id="rId9" imgW="800100" imgH="482600" progId="Equation.KSEE3">
                  <p:embed/>
                  <p:pic>
                    <p:nvPicPr>
                      <p:cNvPr id="0" name="图片 1024"/>
                      <p:cNvPicPr/>
                      <p:nvPr/>
                    </p:nvPicPr>
                    <p:blipFill>
                      <a:blip r:embed="rId10"/>
                      <a:stretch>
                        <a:fillRect/>
                      </a:stretch>
                    </p:blipFill>
                    <p:spPr>
                      <a:xfrm>
                        <a:off x="3157856" y="3128963"/>
                        <a:ext cx="1366520" cy="765810"/>
                      </a:xfrm>
                      <a:prstGeom prst="rect">
                        <a:avLst/>
                      </a:prstGeom>
                    </p:spPr>
                  </p:pic>
                </p:oleObj>
              </mc:Fallback>
            </mc:AlternateContent>
          </a:graphicData>
        </a:graphic>
      </p:graphicFrame>
      <p:graphicFrame>
        <p:nvGraphicFramePr>
          <p:cNvPr id="29" name="对象 28">
            <a:hlinkClick r:id="" action="ppaction://ole?verb=0"/>
          </p:cNvPr>
          <p:cNvGraphicFramePr>
            <a:graphicFrameLocks noChangeAspect="1"/>
          </p:cNvGraphicFramePr>
          <p:nvPr/>
        </p:nvGraphicFramePr>
        <p:xfrm>
          <a:off x="4509136" y="4158615"/>
          <a:ext cx="3937635" cy="850900"/>
        </p:xfrm>
        <a:graphic>
          <a:graphicData uri="http://schemas.openxmlformats.org/presentationml/2006/ole">
            <mc:AlternateContent xmlns:mc="http://schemas.openxmlformats.org/markup-compatibility/2006">
              <mc:Choice xmlns:v="urn:schemas-microsoft-com:vml" Requires="v">
                <p:oleObj spid="_x0000_s32804" name="" r:id="rId11" imgW="2095500" imgH="508000" progId="Equation.KSEE3">
                  <p:embed/>
                </p:oleObj>
              </mc:Choice>
              <mc:Fallback>
                <p:oleObj name="" r:id="rId11" imgW="2095500" imgH="508000" progId="Equation.KSEE3">
                  <p:embed/>
                  <p:pic>
                    <p:nvPicPr>
                      <p:cNvPr id="0" name="图片 1024"/>
                      <p:cNvPicPr/>
                      <p:nvPr/>
                    </p:nvPicPr>
                    <p:blipFill>
                      <a:blip r:embed="rId12"/>
                      <a:stretch>
                        <a:fillRect/>
                      </a:stretch>
                    </p:blipFill>
                    <p:spPr>
                      <a:xfrm>
                        <a:off x="4509136" y="4158615"/>
                        <a:ext cx="3937635" cy="850900"/>
                      </a:xfrm>
                      <a:prstGeom prst="rect">
                        <a:avLst/>
                      </a:prstGeom>
                    </p:spPr>
                  </p:pic>
                </p:oleObj>
              </mc:Fallback>
            </mc:AlternateContent>
          </a:graphicData>
        </a:graphic>
      </p:graphicFrame>
      <p:sp>
        <p:nvSpPr>
          <p:cNvPr id="6" name="文本框 5"/>
          <p:cNvSpPr txBox="1"/>
          <p:nvPr/>
        </p:nvSpPr>
        <p:spPr>
          <a:xfrm>
            <a:off x="7475855" y="1878965"/>
            <a:ext cx="1953260"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cs typeface="宋体" panose="02010600030101010101" pitchFamily="2" charset="-122"/>
              </a:rPr>
              <a:t>L</a:t>
            </a:r>
            <a:r>
              <a:rPr lang="zh-CN" altLang="en-US" sz="2000">
                <a:latin typeface="宋体" panose="02010600030101010101" pitchFamily="2" charset="-122"/>
                <a:ea typeface="宋体" panose="02010600030101010101" pitchFamily="2" charset="-122"/>
                <a:cs typeface="宋体" panose="02010600030101010101" pitchFamily="2" charset="-122"/>
              </a:rPr>
              <a:t>力臂长度</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第四问优化问题</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346075" y="1721485"/>
            <a:ext cx="253111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第四问优化问题为</a:t>
            </a:r>
            <a:endParaRPr lang="zh-CN" altLang="en-US" sz="2000">
              <a:latin typeface="宋体" panose="02010600030101010101" pitchFamily="2" charset="-122"/>
              <a:ea typeface="宋体" panose="02010600030101010101" pitchFamily="2" charset="-122"/>
            </a:endParaRPr>
          </a:p>
        </p:txBody>
      </p:sp>
      <p:graphicFrame>
        <p:nvGraphicFramePr>
          <p:cNvPr id="3" name="对象 2">
            <a:hlinkClick r:id="" action="ppaction://ole?verb=0"/>
          </p:cNvPr>
          <p:cNvGraphicFramePr>
            <a:graphicFrameLocks noChangeAspect="1"/>
          </p:cNvGraphicFramePr>
          <p:nvPr/>
        </p:nvGraphicFramePr>
        <p:xfrm>
          <a:off x="1931036" y="2894330"/>
          <a:ext cx="6762115" cy="1366520"/>
        </p:xfrm>
        <a:graphic>
          <a:graphicData uri="http://schemas.openxmlformats.org/presentationml/2006/ole">
            <mc:AlternateContent xmlns:mc="http://schemas.openxmlformats.org/markup-compatibility/2006">
              <mc:Choice xmlns:v="urn:schemas-microsoft-com:vml" Requires="v">
                <p:oleObj spid="_x0000_s33798" name="" r:id="rId1" imgW="3098800" imgH="622300" progId="Equation.KSEE3">
                  <p:embed/>
                </p:oleObj>
              </mc:Choice>
              <mc:Fallback>
                <p:oleObj name="" r:id="rId1" imgW="3098800" imgH="622300" progId="Equation.KSEE3">
                  <p:embed/>
                  <p:pic>
                    <p:nvPicPr>
                      <p:cNvPr id="0" name="图片 1024"/>
                      <p:cNvPicPr/>
                      <p:nvPr/>
                    </p:nvPicPr>
                    <p:blipFill>
                      <a:blip r:embed="rId2"/>
                      <a:stretch>
                        <a:fillRect/>
                      </a:stretch>
                    </p:blipFill>
                    <p:spPr>
                      <a:xfrm>
                        <a:off x="1931036" y="2894330"/>
                        <a:ext cx="6762115" cy="136652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9096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第四问：平均功率与阻尼系数的关系</a:t>
            </a:r>
            <a:endParaRPr lang="zh-CN" altLang="en-US" sz="4000">
              <a:solidFill>
                <a:schemeClr val="bg1"/>
              </a:solidFill>
              <a:latin typeface="宋体" panose="02010600030101010101" pitchFamily="2" charset="-122"/>
              <a:ea typeface="宋体" panose="02010600030101010101" pitchFamily="2" charset="-122"/>
            </a:endParaRPr>
          </a:p>
        </p:txBody>
      </p:sp>
      <p:sp>
        <p:nvSpPr>
          <p:cNvPr id="10" name="文本框 9"/>
          <p:cNvSpPr txBox="1"/>
          <p:nvPr/>
        </p:nvSpPr>
        <p:spPr>
          <a:xfrm>
            <a:off x="5795645" y="1710055"/>
            <a:ext cx="395033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当</a:t>
            </a: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时，即只考虑</a:t>
            </a:r>
            <a:r>
              <a:rPr lang="zh-CN" altLang="en-US" sz="2000">
                <a:latin typeface="宋体" panose="02010600030101010101" pitchFamily="2" charset="-122"/>
                <a:ea typeface="宋体" panose="02010600030101010101" pitchFamily="2" charset="-122"/>
                <a:sym typeface="+mn-ea"/>
              </a:rPr>
              <a:t>垂振的情</a:t>
            </a:r>
            <a:endParaRPr lang="zh-CN" altLang="en-US" sz="2000">
              <a:latin typeface="宋体" panose="02010600030101010101" pitchFamily="2" charset="-122"/>
              <a:ea typeface="宋体" panose="02010600030101010101" pitchFamily="2" charset="-122"/>
            </a:endParaRPr>
          </a:p>
        </p:txBody>
      </p:sp>
      <p:sp>
        <p:nvSpPr>
          <p:cNvPr id="12" name="文本框 11"/>
          <p:cNvSpPr txBox="1"/>
          <p:nvPr/>
        </p:nvSpPr>
        <p:spPr>
          <a:xfrm>
            <a:off x="5847715" y="2159635"/>
            <a:ext cx="1706880" cy="398780"/>
          </a:xfrm>
          <a:prstGeom prst="rect">
            <a:avLst/>
          </a:prstGeom>
          <a:noFill/>
        </p:spPr>
        <p:txBody>
          <a:bodyPr wrap="none" rtlCol="0">
            <a:spAutoFit/>
          </a:bodyPr>
          <a:lstStyle/>
          <a:p>
            <a:r>
              <a:rPr lang="zh-CN" altLang="en-US" sz="2000">
                <a:latin typeface="宋体" panose="02010600030101010101" pitchFamily="2" charset="-122"/>
                <a:ea typeface="宋体" panose="02010600030101010101" pitchFamily="2" charset="-122"/>
              </a:rPr>
              <a:t>况，可解得在</a:t>
            </a:r>
            <a:endParaRPr lang="zh-CN" altLang="en-US" sz="2000">
              <a:latin typeface="宋体" panose="02010600030101010101" pitchFamily="2" charset="-122"/>
              <a:ea typeface="宋体" panose="02010600030101010101" pitchFamily="2" charset="-122"/>
            </a:endParaRPr>
          </a:p>
        </p:txBody>
      </p:sp>
      <p:graphicFrame>
        <p:nvGraphicFramePr>
          <p:cNvPr id="4" name="对象 3">
            <a:hlinkClick r:id="" action="ppaction://ole?verb=0"/>
          </p:cNvPr>
          <p:cNvGraphicFramePr>
            <a:graphicFrameLocks noChangeAspect="1"/>
          </p:cNvGraphicFramePr>
          <p:nvPr>
            <p:custDataLst>
              <p:tags r:id="rId1"/>
            </p:custDataLst>
          </p:nvPr>
        </p:nvGraphicFramePr>
        <p:xfrm>
          <a:off x="6167756" y="1705610"/>
          <a:ext cx="859155" cy="391160"/>
        </p:xfrm>
        <a:graphic>
          <a:graphicData uri="http://schemas.openxmlformats.org/presentationml/2006/ole">
            <mc:AlternateContent xmlns:mc="http://schemas.openxmlformats.org/markup-compatibility/2006">
              <mc:Choice xmlns:v="urn:schemas-microsoft-com:vml" Requires="v">
                <p:oleObj spid="_x0000_s34832" name="" r:id="rId2" imgW="393700" imgH="177165" progId="Equation.KSEE3">
                  <p:embed/>
                </p:oleObj>
              </mc:Choice>
              <mc:Fallback>
                <p:oleObj name="" r:id="rId2" imgW="393700" imgH="177165" progId="Equation.KSEE3">
                  <p:embed/>
                  <p:pic>
                    <p:nvPicPr>
                      <p:cNvPr id="0" name="图片 1024"/>
                      <p:cNvPicPr/>
                      <p:nvPr/>
                    </p:nvPicPr>
                    <p:blipFill>
                      <a:blip r:embed="rId3"/>
                      <a:stretch>
                        <a:fillRect/>
                      </a:stretch>
                    </p:blipFill>
                    <p:spPr>
                      <a:xfrm>
                        <a:off x="6167756" y="1705610"/>
                        <a:ext cx="859155" cy="39116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custDataLst>
              <p:tags r:id="rId4"/>
            </p:custDataLst>
          </p:nvPr>
        </p:nvGraphicFramePr>
        <p:xfrm>
          <a:off x="6488114" y="2637473"/>
          <a:ext cx="2249170" cy="448945"/>
        </p:xfrm>
        <a:graphic>
          <a:graphicData uri="http://schemas.openxmlformats.org/presentationml/2006/ole">
            <mc:AlternateContent xmlns:mc="http://schemas.openxmlformats.org/markup-compatibility/2006">
              <mc:Choice xmlns:v="urn:schemas-microsoft-com:vml" Requires="v">
                <p:oleObj spid="_x0000_s34833" name="" r:id="rId5" imgW="1028700" imgH="203200" progId="Equation.KSEE3">
                  <p:embed/>
                </p:oleObj>
              </mc:Choice>
              <mc:Fallback>
                <p:oleObj name="" r:id="rId5" imgW="1028700" imgH="203200" progId="Equation.KSEE3">
                  <p:embed/>
                  <p:pic>
                    <p:nvPicPr>
                      <p:cNvPr id="0" name="图片 1024"/>
                      <p:cNvPicPr/>
                      <p:nvPr/>
                    </p:nvPicPr>
                    <p:blipFill>
                      <a:blip r:embed="rId6"/>
                      <a:stretch>
                        <a:fillRect/>
                      </a:stretch>
                    </p:blipFill>
                    <p:spPr>
                      <a:xfrm>
                        <a:off x="6488114" y="2637473"/>
                        <a:ext cx="2249170" cy="448945"/>
                      </a:xfrm>
                      <a:prstGeom prst="rect">
                        <a:avLst/>
                      </a:prstGeom>
                    </p:spPr>
                  </p:pic>
                </p:oleObj>
              </mc:Fallback>
            </mc:AlternateContent>
          </a:graphicData>
        </a:graphic>
      </p:graphicFrame>
      <p:sp>
        <p:nvSpPr>
          <p:cNvPr id="9" name="文本框 8"/>
          <p:cNvSpPr txBox="1"/>
          <p:nvPr>
            <p:custDataLst>
              <p:tags r:id="rId7"/>
            </p:custDataLst>
          </p:nvPr>
        </p:nvSpPr>
        <p:spPr>
          <a:xfrm>
            <a:off x="5847715" y="3086735"/>
            <a:ext cx="3738880" cy="398780"/>
          </a:xfrm>
          <a:prstGeom prst="rect">
            <a:avLst/>
          </a:prstGeom>
          <a:noFill/>
        </p:spPr>
        <p:txBody>
          <a:bodyPr wrap="none" rtlCol="0">
            <a:spAutoFit/>
          </a:bodyPr>
          <a:lstStyle/>
          <a:p>
            <a:r>
              <a:rPr lang="zh-CN" altLang="en-US" sz="2000">
                <a:latin typeface="宋体" panose="02010600030101010101" pitchFamily="2" charset="-122"/>
                <a:ea typeface="宋体" panose="02010600030101010101" pitchFamily="2" charset="-122"/>
              </a:rPr>
              <a:t>时，输出阻尼功率的最大值约为</a:t>
            </a:r>
            <a:endParaRPr lang="zh-CN" altLang="en-US" sz="2000">
              <a:latin typeface="宋体" panose="02010600030101010101" pitchFamily="2" charset="-122"/>
              <a:ea typeface="宋体" panose="02010600030101010101" pitchFamily="2" charset="-122"/>
            </a:endParaRPr>
          </a:p>
        </p:txBody>
      </p:sp>
      <p:graphicFrame>
        <p:nvGraphicFramePr>
          <p:cNvPr id="13" name="对象 12">
            <a:hlinkClick r:id="" action="ppaction://ole?verb=0"/>
          </p:cNvPr>
          <p:cNvGraphicFramePr>
            <a:graphicFrameLocks noChangeAspect="1"/>
          </p:cNvGraphicFramePr>
          <p:nvPr>
            <p:custDataLst>
              <p:tags r:id="rId8"/>
            </p:custDataLst>
          </p:nvPr>
        </p:nvGraphicFramePr>
        <p:xfrm>
          <a:off x="6766244" y="3615373"/>
          <a:ext cx="2082800" cy="391795"/>
        </p:xfrm>
        <a:graphic>
          <a:graphicData uri="http://schemas.openxmlformats.org/presentationml/2006/ole">
            <mc:AlternateContent xmlns:mc="http://schemas.openxmlformats.org/markup-compatibility/2006">
              <mc:Choice xmlns:v="urn:schemas-microsoft-com:vml" Requires="v">
                <p:oleObj spid="_x0000_s34834" name="" r:id="rId9" imgW="952500" imgH="177165" progId="Equation.KSEE3">
                  <p:embed/>
                </p:oleObj>
              </mc:Choice>
              <mc:Fallback>
                <p:oleObj name="" r:id="rId9" imgW="952500" imgH="177165" progId="Equation.KSEE3">
                  <p:embed/>
                  <p:pic>
                    <p:nvPicPr>
                      <p:cNvPr id="0" name="图片 1024"/>
                      <p:cNvPicPr/>
                      <p:nvPr/>
                    </p:nvPicPr>
                    <p:blipFill>
                      <a:blip r:embed="rId10"/>
                      <a:stretch>
                        <a:fillRect/>
                      </a:stretch>
                    </p:blipFill>
                    <p:spPr>
                      <a:xfrm>
                        <a:off x="6766244" y="3615373"/>
                        <a:ext cx="2082800" cy="391795"/>
                      </a:xfrm>
                      <a:prstGeom prst="rect">
                        <a:avLst/>
                      </a:prstGeom>
                    </p:spPr>
                  </p:pic>
                </p:oleObj>
              </mc:Fallback>
            </mc:AlternateContent>
          </a:graphicData>
        </a:graphic>
      </p:graphicFrame>
      <p:sp>
        <p:nvSpPr>
          <p:cNvPr id="18" name="文本框 17"/>
          <p:cNvSpPr txBox="1"/>
          <p:nvPr/>
        </p:nvSpPr>
        <p:spPr>
          <a:xfrm>
            <a:off x="2453640" y="5193665"/>
            <a:ext cx="766445"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图三</a:t>
            </a:r>
            <a:endParaRPr lang="zh-CN" altLang="en-US" sz="2000">
              <a:latin typeface="宋体" panose="02010600030101010101" pitchFamily="2" charset="-122"/>
              <a:ea typeface="宋体" panose="02010600030101010101" pitchFamily="2" charset="-122"/>
              <a:sym typeface="+mn-ea"/>
            </a:endParaRPr>
          </a:p>
        </p:txBody>
      </p:sp>
      <p:sp>
        <p:nvSpPr>
          <p:cNvPr id="19" name="文本框 18"/>
          <p:cNvSpPr txBox="1"/>
          <p:nvPr>
            <p:custDataLst>
              <p:tags r:id="rId11"/>
            </p:custDataLst>
          </p:nvPr>
        </p:nvSpPr>
        <p:spPr>
          <a:xfrm>
            <a:off x="5848350" y="4137660"/>
            <a:ext cx="500951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这个情况和第二问</a:t>
            </a:r>
            <a:r>
              <a:rPr lang="en-US"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图一</a:t>
            </a:r>
            <a:r>
              <a:rPr lang="en-US"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的情形相似</a:t>
            </a:r>
            <a:endParaRPr lang="zh-CN" altLang="en-US" sz="2000">
              <a:latin typeface="宋体" panose="02010600030101010101" pitchFamily="2" charset="-122"/>
              <a:ea typeface="宋体" panose="02010600030101010101" pitchFamily="2" charset="-122"/>
            </a:endParaRPr>
          </a:p>
        </p:txBody>
      </p:sp>
      <p:pic>
        <p:nvPicPr>
          <p:cNvPr id="2" name="图片 1"/>
          <p:cNvPicPr>
            <a:picLocks noChangeAspect="1"/>
          </p:cNvPicPr>
          <p:nvPr>
            <p:custDataLst>
              <p:tags r:id="rId12"/>
            </p:custDataLst>
          </p:nvPr>
        </p:nvPicPr>
        <p:blipFill>
          <a:blip r:embed="rId13"/>
          <a:stretch>
            <a:fillRect/>
          </a:stretch>
        </p:blipFill>
        <p:spPr>
          <a:xfrm>
            <a:off x="238760" y="1334770"/>
            <a:ext cx="5144770" cy="3858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8990965"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第四问：平均功率与阻尼系数的关系</a:t>
            </a:r>
            <a:endParaRPr lang="zh-CN" altLang="en-US" sz="4000">
              <a:solidFill>
                <a:schemeClr val="bg1"/>
              </a:solidFill>
              <a:latin typeface="宋体" panose="02010600030101010101" pitchFamily="2" charset="-122"/>
              <a:ea typeface="宋体" panose="02010600030101010101" pitchFamily="2" charset="-122"/>
            </a:endParaRPr>
          </a:p>
        </p:txBody>
      </p:sp>
      <p:sp>
        <p:nvSpPr>
          <p:cNvPr id="10" name="文本框 9"/>
          <p:cNvSpPr txBox="1"/>
          <p:nvPr/>
        </p:nvSpPr>
        <p:spPr>
          <a:xfrm>
            <a:off x="5795645" y="1710055"/>
            <a:ext cx="498475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当</a:t>
            </a: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时，考虑</a:t>
            </a:r>
            <a:r>
              <a:rPr lang="zh-CN" altLang="en-US" sz="2000">
                <a:latin typeface="宋体" panose="02010600030101010101" pitchFamily="2" charset="-122"/>
                <a:ea typeface="宋体" panose="02010600030101010101" pitchFamily="2" charset="-122"/>
                <a:sym typeface="+mn-ea"/>
              </a:rPr>
              <a:t>垂振与纵摇的情</a:t>
            </a:r>
            <a:endParaRPr lang="zh-CN" altLang="en-US" sz="2000">
              <a:latin typeface="宋体" panose="02010600030101010101" pitchFamily="2" charset="-122"/>
              <a:ea typeface="宋体" panose="02010600030101010101" pitchFamily="2" charset="-122"/>
            </a:endParaRPr>
          </a:p>
        </p:txBody>
      </p:sp>
      <p:sp>
        <p:nvSpPr>
          <p:cNvPr id="12" name="文本框 11"/>
          <p:cNvSpPr txBox="1"/>
          <p:nvPr/>
        </p:nvSpPr>
        <p:spPr>
          <a:xfrm>
            <a:off x="5847715" y="2159635"/>
            <a:ext cx="1706880" cy="398780"/>
          </a:xfrm>
          <a:prstGeom prst="rect">
            <a:avLst/>
          </a:prstGeom>
          <a:noFill/>
        </p:spPr>
        <p:txBody>
          <a:bodyPr wrap="none" rtlCol="0">
            <a:spAutoFit/>
          </a:bodyPr>
          <a:lstStyle/>
          <a:p>
            <a:r>
              <a:rPr lang="zh-CN" altLang="en-US" sz="2000">
                <a:latin typeface="宋体" panose="02010600030101010101" pitchFamily="2" charset="-122"/>
                <a:ea typeface="宋体" panose="02010600030101010101" pitchFamily="2" charset="-122"/>
              </a:rPr>
              <a:t>况，可解得在</a:t>
            </a:r>
            <a:endParaRPr lang="zh-CN" altLang="en-US" sz="2000">
              <a:latin typeface="宋体" panose="02010600030101010101" pitchFamily="2" charset="-122"/>
              <a:ea typeface="宋体" panose="02010600030101010101" pitchFamily="2" charset="-122"/>
            </a:endParaRPr>
          </a:p>
        </p:txBody>
      </p:sp>
      <p:graphicFrame>
        <p:nvGraphicFramePr>
          <p:cNvPr id="4" name="对象 3">
            <a:hlinkClick r:id="" action="ppaction://ole?verb=0"/>
          </p:cNvPr>
          <p:cNvGraphicFramePr>
            <a:graphicFrameLocks noChangeAspect="1"/>
          </p:cNvGraphicFramePr>
          <p:nvPr>
            <p:custDataLst>
              <p:tags r:id="rId1"/>
            </p:custDataLst>
          </p:nvPr>
        </p:nvGraphicFramePr>
        <p:xfrm>
          <a:off x="6196331" y="1705610"/>
          <a:ext cx="1358265" cy="391160"/>
        </p:xfrm>
        <a:graphic>
          <a:graphicData uri="http://schemas.openxmlformats.org/presentationml/2006/ole">
            <mc:AlternateContent xmlns:mc="http://schemas.openxmlformats.org/markup-compatibility/2006">
              <mc:Choice xmlns:v="urn:schemas-microsoft-com:vml" Requires="v">
                <p:oleObj spid="_x0000_s35861" name="" r:id="rId2" imgW="622300" imgH="177165" progId="Equation.KSEE3">
                  <p:embed/>
                </p:oleObj>
              </mc:Choice>
              <mc:Fallback>
                <p:oleObj name="" r:id="rId2" imgW="622300" imgH="177165" progId="Equation.KSEE3">
                  <p:embed/>
                  <p:pic>
                    <p:nvPicPr>
                      <p:cNvPr id="0" name="图片 1024"/>
                      <p:cNvPicPr/>
                      <p:nvPr/>
                    </p:nvPicPr>
                    <p:blipFill>
                      <a:blip r:embed="rId3"/>
                      <a:stretch>
                        <a:fillRect/>
                      </a:stretch>
                    </p:blipFill>
                    <p:spPr>
                      <a:xfrm>
                        <a:off x="6196331" y="1705610"/>
                        <a:ext cx="1358265" cy="391160"/>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custDataLst>
              <p:tags r:id="rId4"/>
            </p:custDataLst>
          </p:nvPr>
        </p:nvGraphicFramePr>
        <p:xfrm>
          <a:off x="7842569" y="5140643"/>
          <a:ext cx="3192780" cy="448945"/>
        </p:xfrm>
        <a:graphic>
          <a:graphicData uri="http://schemas.openxmlformats.org/presentationml/2006/ole">
            <mc:AlternateContent xmlns:mc="http://schemas.openxmlformats.org/markup-compatibility/2006">
              <mc:Choice xmlns:v="urn:schemas-microsoft-com:vml" Requires="v">
                <p:oleObj spid="_x0000_s35862" name="" r:id="rId5" imgW="1459865" imgH="203200" progId="Equation.KSEE3">
                  <p:embed/>
                </p:oleObj>
              </mc:Choice>
              <mc:Fallback>
                <p:oleObj name="" r:id="rId5" imgW="1459865" imgH="203200" progId="Equation.KSEE3">
                  <p:embed/>
                  <p:pic>
                    <p:nvPicPr>
                      <p:cNvPr id="0" name="图片 1024"/>
                      <p:cNvPicPr/>
                      <p:nvPr/>
                    </p:nvPicPr>
                    <p:blipFill>
                      <a:blip r:embed="rId6"/>
                      <a:stretch>
                        <a:fillRect/>
                      </a:stretch>
                    </p:blipFill>
                    <p:spPr>
                      <a:xfrm>
                        <a:off x="7842569" y="5140643"/>
                        <a:ext cx="3192780" cy="448945"/>
                      </a:xfrm>
                      <a:prstGeom prst="rect">
                        <a:avLst/>
                      </a:prstGeom>
                    </p:spPr>
                  </p:pic>
                </p:oleObj>
              </mc:Fallback>
            </mc:AlternateContent>
          </a:graphicData>
        </a:graphic>
      </p:graphicFrame>
      <p:sp>
        <p:nvSpPr>
          <p:cNvPr id="9" name="文本框 8"/>
          <p:cNvSpPr txBox="1"/>
          <p:nvPr>
            <p:custDataLst>
              <p:tags r:id="rId7"/>
            </p:custDataLst>
          </p:nvPr>
        </p:nvSpPr>
        <p:spPr>
          <a:xfrm>
            <a:off x="5847715" y="3086735"/>
            <a:ext cx="3738880" cy="398780"/>
          </a:xfrm>
          <a:prstGeom prst="rect">
            <a:avLst/>
          </a:prstGeom>
          <a:noFill/>
        </p:spPr>
        <p:txBody>
          <a:bodyPr wrap="none" rtlCol="0">
            <a:spAutoFit/>
          </a:bodyPr>
          <a:lstStyle/>
          <a:p>
            <a:r>
              <a:rPr lang="zh-CN" altLang="en-US" sz="2000">
                <a:latin typeface="宋体" panose="02010600030101010101" pitchFamily="2" charset="-122"/>
                <a:ea typeface="宋体" panose="02010600030101010101" pitchFamily="2" charset="-122"/>
              </a:rPr>
              <a:t>时，输出阻尼功率的最大值约为</a:t>
            </a:r>
            <a:endParaRPr lang="zh-CN" altLang="en-US" sz="2000">
              <a:latin typeface="宋体" panose="02010600030101010101" pitchFamily="2" charset="-122"/>
              <a:ea typeface="宋体" panose="02010600030101010101" pitchFamily="2" charset="-122"/>
            </a:endParaRPr>
          </a:p>
        </p:txBody>
      </p:sp>
      <p:graphicFrame>
        <p:nvGraphicFramePr>
          <p:cNvPr id="13" name="对象 12">
            <a:hlinkClick r:id="" action="ppaction://ole?verb=0"/>
          </p:cNvPr>
          <p:cNvGraphicFramePr>
            <a:graphicFrameLocks noChangeAspect="1"/>
          </p:cNvGraphicFramePr>
          <p:nvPr>
            <p:custDataLst>
              <p:tags r:id="rId8"/>
            </p:custDataLst>
          </p:nvPr>
        </p:nvGraphicFramePr>
        <p:xfrm>
          <a:off x="6864034" y="3615373"/>
          <a:ext cx="1887220" cy="391795"/>
        </p:xfrm>
        <a:graphic>
          <a:graphicData uri="http://schemas.openxmlformats.org/presentationml/2006/ole">
            <mc:AlternateContent xmlns:mc="http://schemas.openxmlformats.org/markup-compatibility/2006">
              <mc:Choice xmlns:v="urn:schemas-microsoft-com:vml" Requires="v">
                <p:oleObj spid="_x0000_s35863" name="" r:id="rId9" imgW="862965" imgH="177165" progId="Equation.KSEE3">
                  <p:embed/>
                </p:oleObj>
              </mc:Choice>
              <mc:Fallback>
                <p:oleObj name="" r:id="rId9" imgW="862965" imgH="177165" progId="Equation.KSEE3">
                  <p:embed/>
                  <p:pic>
                    <p:nvPicPr>
                      <p:cNvPr id="0" name="图片 1024"/>
                      <p:cNvPicPr/>
                      <p:nvPr/>
                    </p:nvPicPr>
                    <p:blipFill>
                      <a:blip r:embed="rId10"/>
                      <a:stretch>
                        <a:fillRect/>
                      </a:stretch>
                    </p:blipFill>
                    <p:spPr>
                      <a:xfrm>
                        <a:off x="6864034" y="3615373"/>
                        <a:ext cx="1887220" cy="391795"/>
                      </a:xfrm>
                      <a:prstGeom prst="rect">
                        <a:avLst/>
                      </a:prstGeom>
                    </p:spPr>
                  </p:pic>
                </p:oleObj>
              </mc:Fallback>
            </mc:AlternateContent>
          </a:graphicData>
        </a:graphic>
      </p:graphicFrame>
      <p:sp>
        <p:nvSpPr>
          <p:cNvPr id="18" name="文本框 17"/>
          <p:cNvSpPr txBox="1"/>
          <p:nvPr/>
        </p:nvSpPr>
        <p:spPr>
          <a:xfrm>
            <a:off x="2453640" y="5193665"/>
            <a:ext cx="766445"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图四</a:t>
            </a:r>
            <a:endParaRPr lang="zh-CN" altLang="en-US" sz="2000">
              <a:latin typeface="宋体" panose="02010600030101010101" pitchFamily="2" charset="-122"/>
              <a:ea typeface="宋体" panose="02010600030101010101" pitchFamily="2" charset="-122"/>
              <a:sym typeface="+mn-ea"/>
            </a:endParaRPr>
          </a:p>
        </p:txBody>
      </p:sp>
      <p:pic>
        <p:nvPicPr>
          <p:cNvPr id="11" name="图片 10"/>
          <p:cNvPicPr>
            <a:picLocks noChangeAspect="1"/>
          </p:cNvPicPr>
          <p:nvPr>
            <p:custDataLst>
              <p:tags r:id="rId11"/>
            </p:custDataLst>
          </p:nvPr>
        </p:nvPicPr>
        <p:blipFill>
          <a:blip r:embed="rId12"/>
          <a:stretch>
            <a:fillRect/>
          </a:stretch>
        </p:blipFill>
        <p:spPr>
          <a:xfrm>
            <a:off x="346075" y="1390015"/>
            <a:ext cx="5020310" cy="3765550"/>
          </a:xfrm>
          <a:prstGeom prst="rect">
            <a:avLst/>
          </a:prstGeom>
        </p:spPr>
      </p:pic>
      <p:sp>
        <p:nvSpPr>
          <p:cNvPr id="14" name="文本框 13"/>
          <p:cNvSpPr txBox="1"/>
          <p:nvPr>
            <p:custDataLst>
              <p:tags r:id="rId13"/>
            </p:custDataLst>
          </p:nvPr>
        </p:nvSpPr>
        <p:spPr>
          <a:xfrm>
            <a:off x="5847715" y="4118610"/>
            <a:ext cx="505968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从图像可以看出，由于旋转角度非常小，</a:t>
            </a:r>
            <a:endParaRPr lang="zh-CN" altLang="en-US" sz="2000">
              <a:latin typeface="宋体" panose="02010600030101010101" pitchFamily="2" charset="-122"/>
              <a:ea typeface="宋体" panose="02010600030101010101" pitchFamily="2" charset="-122"/>
            </a:endParaRPr>
          </a:p>
        </p:txBody>
      </p:sp>
      <p:sp>
        <p:nvSpPr>
          <p:cNvPr id="15" name="文本框 14"/>
          <p:cNvSpPr txBox="1"/>
          <p:nvPr>
            <p:custDataLst>
              <p:tags r:id="rId14"/>
            </p:custDataLst>
          </p:nvPr>
        </p:nvSpPr>
        <p:spPr>
          <a:xfrm>
            <a:off x="5847715" y="4610735"/>
            <a:ext cx="505968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平均输出功率几乎和旋转阻尼系数无关。</a:t>
            </a:r>
            <a:endParaRPr lang="zh-CN" altLang="en-US" sz="2000">
              <a:latin typeface="宋体" panose="02010600030101010101" pitchFamily="2" charset="-122"/>
              <a:ea typeface="宋体" panose="02010600030101010101" pitchFamily="2" charset="-122"/>
            </a:endParaRPr>
          </a:p>
        </p:txBody>
      </p:sp>
      <p:sp>
        <p:nvSpPr>
          <p:cNvPr id="16" name="文本框 15"/>
          <p:cNvSpPr txBox="1"/>
          <p:nvPr>
            <p:custDataLst>
              <p:tags r:id="rId15"/>
            </p:custDataLst>
          </p:nvPr>
        </p:nvSpPr>
        <p:spPr>
          <a:xfrm>
            <a:off x="5847715" y="5150485"/>
            <a:ext cx="209804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优化的初始值为</a:t>
            </a:r>
            <a:endParaRPr lang="zh-CN" altLang="en-US" sz="2000">
              <a:latin typeface="宋体" panose="02010600030101010101" pitchFamily="2" charset="-122"/>
              <a:ea typeface="宋体" panose="02010600030101010101" pitchFamily="2" charset="-122"/>
            </a:endParaRPr>
          </a:p>
        </p:txBody>
      </p:sp>
      <p:graphicFrame>
        <p:nvGraphicFramePr>
          <p:cNvPr id="20" name="对象 19">
            <a:hlinkClick r:id="" action="ppaction://ole?verb=0"/>
          </p:cNvPr>
          <p:cNvGraphicFramePr>
            <a:graphicFrameLocks noChangeAspect="1"/>
          </p:cNvGraphicFramePr>
          <p:nvPr>
            <p:custDataLst>
              <p:tags r:id="rId16"/>
            </p:custDataLst>
          </p:nvPr>
        </p:nvGraphicFramePr>
        <p:xfrm>
          <a:off x="6323332" y="2724468"/>
          <a:ext cx="4665345" cy="448945"/>
        </p:xfrm>
        <a:graphic>
          <a:graphicData uri="http://schemas.openxmlformats.org/presentationml/2006/ole">
            <mc:AlternateContent xmlns:mc="http://schemas.openxmlformats.org/markup-compatibility/2006">
              <mc:Choice xmlns:v="urn:schemas-microsoft-com:vml" Requires="v">
                <p:oleObj spid="_x0000_s35864" name="" r:id="rId17" imgW="2133600" imgH="203200" progId="Equation.KSEE3">
                  <p:embed/>
                </p:oleObj>
              </mc:Choice>
              <mc:Fallback>
                <p:oleObj name="" r:id="rId17" imgW="2133600" imgH="203200" progId="Equation.KSEE3">
                  <p:embed/>
                  <p:pic>
                    <p:nvPicPr>
                      <p:cNvPr id="0" name="图片 1024"/>
                      <p:cNvPicPr/>
                      <p:nvPr/>
                    </p:nvPicPr>
                    <p:blipFill>
                      <a:blip r:embed="rId18"/>
                      <a:stretch>
                        <a:fillRect/>
                      </a:stretch>
                    </p:blipFill>
                    <p:spPr>
                      <a:xfrm>
                        <a:off x="6323332" y="2724468"/>
                        <a:ext cx="4665345" cy="44894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第一问受力分析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3074" name="文本框 3"/>
          <p:cNvSpPr txBox="1"/>
          <p:nvPr/>
        </p:nvSpPr>
        <p:spPr>
          <a:xfrm>
            <a:off x="346075" y="1312545"/>
            <a:ext cx="7988935" cy="706755"/>
          </a:xfrm>
          <a:prstGeom prst="rect">
            <a:avLst/>
          </a:prstGeom>
          <a:noFill/>
          <a:ln w="9525">
            <a:noFill/>
          </a:ln>
        </p:spPr>
        <p:txBody>
          <a:bodyPr wrap="square" anchor="t">
            <a:spAutoFit/>
          </a:bodyPr>
          <a:lstStyle/>
          <a:p>
            <a:pPr indent="0">
              <a:buFont typeface="Arial" panose="020B0604020202020204" pitchFamily="34" charset="0"/>
              <a:buNone/>
            </a:pPr>
            <a:r>
              <a:rPr lang="zh-CN" altLang="en-US" sz="4000">
                <a:latin typeface="Arial" panose="020B0604020202020204" pitchFamily="34" charset="0"/>
                <a:ea typeface="宋体" panose="02010600030101010101" pitchFamily="2" charset="-122"/>
              </a:rPr>
              <a:t>浮子、振子系统垂振受力分析</a:t>
            </a:r>
            <a:endParaRPr lang="zh-CN" altLang="en-US" sz="4000">
              <a:latin typeface="Arial" panose="020B0604020202020204" pitchFamily="34" charset="0"/>
              <a:ea typeface="宋体" panose="02010600030101010101" pitchFamily="2" charset="-122"/>
            </a:endParaRPr>
          </a:p>
        </p:txBody>
      </p:sp>
      <p:sp>
        <p:nvSpPr>
          <p:cNvPr id="2" name="文本框 1"/>
          <p:cNvSpPr txBox="1"/>
          <p:nvPr/>
        </p:nvSpPr>
        <p:spPr>
          <a:xfrm>
            <a:off x="430530" y="2019300"/>
            <a:ext cx="523176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cs typeface="宋体" panose="02010600030101010101" pitchFamily="2" charset="-122"/>
              </a:rPr>
              <a:t>v </a:t>
            </a:r>
            <a:r>
              <a:rPr lang="zh-CN" altLang="en-US" sz="2000">
                <a:latin typeface="宋体" panose="02010600030101010101" pitchFamily="2" charset="-122"/>
                <a:ea typeface="宋体" panose="02010600030101010101" pitchFamily="2" charset="-122"/>
                <a:cs typeface="宋体" panose="02010600030101010101" pitchFamily="2" charset="-122"/>
              </a:rPr>
              <a:t>浮子垂振速度</a:t>
            </a:r>
            <a:r>
              <a:rPr lang="en-US" altLang="zh-CN" sz="2000">
                <a:latin typeface="宋体" panose="02010600030101010101" pitchFamily="2" charset="-122"/>
                <a:ea typeface="宋体" panose="02010600030101010101" pitchFamily="2" charset="-122"/>
                <a:cs typeface="宋体" panose="02010600030101010101" pitchFamily="2" charset="-122"/>
              </a:rPr>
              <a:t>  μ </a:t>
            </a:r>
            <a:r>
              <a:rPr lang="zh-CN" altLang="en-US" sz="2000">
                <a:latin typeface="宋体" panose="02010600030101010101" pitchFamily="2" charset="-122"/>
                <a:ea typeface="宋体" panose="02010600030101010101" pitchFamily="2" charset="-122"/>
                <a:cs typeface="宋体" panose="02010600030101010101" pitchFamily="2" charset="-122"/>
              </a:rPr>
              <a:t>振子垂振速度</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4017645" y="2934970"/>
            <a:ext cx="335280" cy="163004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静水回复力</a:t>
            </a:r>
            <a:endParaRPr lang="zh-CN" altLang="en-US" sz="2000">
              <a:latin typeface="宋体" panose="02010600030101010101" pitchFamily="2" charset="-122"/>
              <a:ea typeface="宋体" panose="02010600030101010101" pitchFamily="2" charset="-122"/>
            </a:endParaRPr>
          </a:p>
        </p:txBody>
      </p:sp>
      <p:sp>
        <p:nvSpPr>
          <p:cNvPr id="5" name="文本框 4"/>
          <p:cNvSpPr txBox="1"/>
          <p:nvPr/>
        </p:nvSpPr>
        <p:spPr>
          <a:xfrm>
            <a:off x="5158105" y="2938780"/>
            <a:ext cx="335280" cy="163004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波浪应激力</a:t>
            </a:r>
            <a:endParaRPr lang="zh-CN" altLang="en-US" sz="2000">
              <a:latin typeface="宋体" panose="02010600030101010101" pitchFamily="2" charset="-122"/>
              <a:ea typeface="宋体" panose="02010600030101010101" pitchFamily="2" charset="-122"/>
            </a:endParaRPr>
          </a:p>
        </p:txBody>
      </p:sp>
      <p:sp>
        <p:nvSpPr>
          <p:cNvPr id="6" name="文本框 5"/>
          <p:cNvSpPr txBox="1"/>
          <p:nvPr/>
        </p:nvSpPr>
        <p:spPr>
          <a:xfrm>
            <a:off x="6384925" y="2938780"/>
            <a:ext cx="335280" cy="163004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兴波阻尼力</a:t>
            </a:r>
            <a:endParaRPr lang="zh-CN" altLang="en-US" sz="2000">
              <a:latin typeface="宋体" panose="02010600030101010101" pitchFamily="2" charset="-122"/>
              <a:ea typeface="宋体" panose="02010600030101010101" pitchFamily="2" charset="-122"/>
            </a:endParaRPr>
          </a:p>
        </p:txBody>
      </p:sp>
      <p:sp>
        <p:nvSpPr>
          <p:cNvPr id="7" name="文本框 6"/>
          <p:cNvSpPr txBox="1"/>
          <p:nvPr/>
        </p:nvSpPr>
        <p:spPr>
          <a:xfrm>
            <a:off x="7257415" y="2995930"/>
            <a:ext cx="335280" cy="132207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弹簧弹力</a:t>
            </a:r>
            <a:endParaRPr lang="zh-CN" altLang="en-US" sz="2000">
              <a:latin typeface="宋体" panose="02010600030101010101" pitchFamily="2" charset="-122"/>
              <a:ea typeface="宋体" panose="02010600030101010101" pitchFamily="2" charset="-122"/>
            </a:endParaRPr>
          </a:p>
        </p:txBody>
      </p:sp>
      <p:sp>
        <p:nvSpPr>
          <p:cNvPr id="9" name="文本框 8"/>
          <p:cNvSpPr txBox="1"/>
          <p:nvPr/>
        </p:nvSpPr>
        <p:spPr>
          <a:xfrm>
            <a:off x="8474710" y="2995930"/>
            <a:ext cx="335280" cy="163004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线性阻尼力</a:t>
            </a:r>
            <a:endParaRPr lang="zh-CN" altLang="en-US" sz="2000">
              <a:latin typeface="宋体" panose="02010600030101010101" pitchFamily="2" charset="-122"/>
              <a:ea typeface="宋体" panose="02010600030101010101" pitchFamily="2" charset="-122"/>
            </a:endParaRPr>
          </a:p>
        </p:txBody>
      </p:sp>
      <p:sp>
        <p:nvSpPr>
          <p:cNvPr id="10" name="文本框 9"/>
          <p:cNvSpPr txBox="1"/>
          <p:nvPr/>
        </p:nvSpPr>
        <p:spPr>
          <a:xfrm>
            <a:off x="10779125" y="2019300"/>
            <a:ext cx="452755" cy="193802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sym typeface="+mn-ea"/>
              </a:rPr>
              <a:t>浮子受力分析</a:t>
            </a:r>
            <a:endParaRPr lang="zh-CN" altLang="en-US" sz="2000">
              <a:latin typeface="宋体" panose="02010600030101010101" pitchFamily="2" charset="-122"/>
              <a:ea typeface="宋体" panose="02010600030101010101" pitchFamily="2" charset="-122"/>
              <a:sym typeface="+mn-ea"/>
            </a:endParaRPr>
          </a:p>
        </p:txBody>
      </p:sp>
      <p:graphicFrame>
        <p:nvGraphicFramePr>
          <p:cNvPr id="12" name="对象 11">
            <a:hlinkClick r:id="" action="ppaction://ole?verb=0"/>
          </p:cNvPr>
          <p:cNvGraphicFramePr>
            <a:graphicFrameLocks noChangeAspect="1"/>
          </p:cNvGraphicFramePr>
          <p:nvPr/>
        </p:nvGraphicFramePr>
        <p:xfrm>
          <a:off x="2574925" y="4260216"/>
          <a:ext cx="942975" cy="775970"/>
        </p:xfrm>
        <a:graphic>
          <a:graphicData uri="http://schemas.openxmlformats.org/presentationml/2006/ole">
            <mc:AlternateContent xmlns:mc="http://schemas.openxmlformats.org/markup-compatibility/2006">
              <mc:Choice xmlns:v="urn:schemas-microsoft-com:vml" Requires="v">
                <p:oleObj spid="_x0000_s2059" name="" r:id="rId1" imgW="444500" imgH="393700" progId="Equation.KSEE3">
                  <p:embed/>
                </p:oleObj>
              </mc:Choice>
              <mc:Fallback>
                <p:oleObj name="" r:id="rId1" imgW="444500" imgH="393700" progId="Equation.KSEE3">
                  <p:embed/>
                  <p:pic>
                    <p:nvPicPr>
                      <p:cNvPr id="0" name="图片 1024"/>
                      <p:cNvPicPr/>
                      <p:nvPr/>
                    </p:nvPicPr>
                    <p:blipFill>
                      <a:blip r:embed="rId2"/>
                      <a:stretch>
                        <a:fillRect/>
                      </a:stretch>
                    </p:blipFill>
                    <p:spPr>
                      <a:xfrm>
                        <a:off x="2574925" y="4260216"/>
                        <a:ext cx="942975" cy="77597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2321561" y="2435543"/>
          <a:ext cx="7110095" cy="475615"/>
        </p:xfrm>
        <a:graphic>
          <a:graphicData uri="http://schemas.openxmlformats.org/presentationml/2006/ole">
            <mc:AlternateContent xmlns:mc="http://schemas.openxmlformats.org/markup-compatibility/2006">
              <mc:Choice xmlns:v="urn:schemas-microsoft-com:vml" Requires="v">
                <p:oleObj spid="_x0000_s2060" name="" r:id="rId3" imgW="3352800" imgH="241300" progId="Equation.KSEE3">
                  <p:embed/>
                </p:oleObj>
              </mc:Choice>
              <mc:Fallback>
                <p:oleObj name="" r:id="rId3" imgW="3352800" imgH="241300" progId="Equation.KSEE3">
                  <p:embed/>
                  <p:pic>
                    <p:nvPicPr>
                      <p:cNvPr id="0" name="图片 1024"/>
                      <p:cNvPicPr/>
                      <p:nvPr/>
                    </p:nvPicPr>
                    <p:blipFill>
                      <a:blip r:embed="rId4"/>
                      <a:stretch>
                        <a:fillRect/>
                      </a:stretch>
                    </p:blipFill>
                    <p:spPr>
                      <a:xfrm>
                        <a:off x="2321561" y="2435543"/>
                        <a:ext cx="7110095" cy="475615"/>
                      </a:xfrm>
                      <a:prstGeom prst="rect">
                        <a:avLst/>
                      </a:prstGeom>
                    </p:spPr>
                  </p:pic>
                </p:oleObj>
              </mc:Fallback>
            </mc:AlternateContent>
          </a:graphicData>
        </a:graphic>
      </p:graphicFrame>
      <p:sp>
        <p:nvSpPr>
          <p:cNvPr id="3" name="文本框 2"/>
          <p:cNvSpPr txBox="1"/>
          <p:nvPr/>
        </p:nvSpPr>
        <p:spPr>
          <a:xfrm>
            <a:off x="5386705" y="5156200"/>
            <a:ext cx="308864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sym typeface="+mn-ea"/>
              </a:rPr>
              <a:t>振子离开平衡位置位移</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 x</a:t>
            </a:r>
            <a:endParaRPr lang="en-US" altLang="zh-CN" sz="20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第一问受力分析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3074" name="文本框 3"/>
          <p:cNvSpPr txBox="1"/>
          <p:nvPr/>
        </p:nvSpPr>
        <p:spPr>
          <a:xfrm>
            <a:off x="346075" y="1331595"/>
            <a:ext cx="7988935" cy="706755"/>
          </a:xfrm>
          <a:prstGeom prst="rect">
            <a:avLst/>
          </a:prstGeom>
          <a:noFill/>
          <a:ln w="9525">
            <a:noFill/>
          </a:ln>
        </p:spPr>
        <p:txBody>
          <a:bodyPr wrap="square" anchor="t">
            <a:spAutoFit/>
          </a:bodyPr>
          <a:lstStyle/>
          <a:p>
            <a:pPr indent="0">
              <a:buFont typeface="Arial" panose="020B0604020202020204" pitchFamily="34" charset="0"/>
              <a:buNone/>
            </a:pPr>
            <a:r>
              <a:rPr lang="zh-CN" altLang="en-US" sz="4000">
                <a:latin typeface="Arial" panose="020B0604020202020204" pitchFamily="34" charset="0"/>
                <a:ea typeface="宋体" panose="02010600030101010101" pitchFamily="2" charset="-122"/>
              </a:rPr>
              <a:t>浮子、振子系统垂振受力分析</a:t>
            </a:r>
            <a:endParaRPr lang="zh-CN" altLang="en-US" sz="4000">
              <a:latin typeface="Arial" panose="020B0604020202020204" pitchFamily="34" charset="0"/>
              <a:ea typeface="宋体" panose="02010600030101010101" pitchFamily="2" charset="-122"/>
            </a:endParaRPr>
          </a:p>
        </p:txBody>
      </p:sp>
      <p:graphicFrame>
        <p:nvGraphicFramePr>
          <p:cNvPr id="17" name="对象 16">
            <a:hlinkClick r:id="" action="ppaction://ole?verb=0"/>
          </p:cNvPr>
          <p:cNvGraphicFramePr>
            <a:graphicFrameLocks noChangeAspect="1"/>
          </p:cNvGraphicFramePr>
          <p:nvPr/>
        </p:nvGraphicFramePr>
        <p:xfrm>
          <a:off x="3573146" y="2543493"/>
          <a:ext cx="3554095" cy="475615"/>
        </p:xfrm>
        <a:graphic>
          <a:graphicData uri="http://schemas.openxmlformats.org/presentationml/2006/ole">
            <mc:AlternateContent xmlns:mc="http://schemas.openxmlformats.org/markup-compatibility/2006">
              <mc:Choice xmlns:v="urn:schemas-microsoft-com:vml" Requires="v">
                <p:oleObj spid="_x0000_s3083" name="" r:id="rId1" imgW="1676400" imgH="241300" progId="Equation.KSEE3">
                  <p:embed/>
                </p:oleObj>
              </mc:Choice>
              <mc:Fallback>
                <p:oleObj name="" r:id="rId1" imgW="1676400" imgH="241300" progId="Equation.KSEE3">
                  <p:embed/>
                  <p:pic>
                    <p:nvPicPr>
                      <p:cNvPr id="0" name="图片 1024"/>
                      <p:cNvPicPr/>
                      <p:nvPr/>
                    </p:nvPicPr>
                    <p:blipFill>
                      <a:blip r:embed="rId2"/>
                      <a:stretch>
                        <a:fillRect/>
                      </a:stretch>
                    </p:blipFill>
                    <p:spPr>
                      <a:xfrm>
                        <a:off x="3573146" y="2543493"/>
                        <a:ext cx="3554095" cy="475615"/>
                      </a:xfrm>
                      <a:prstGeom prst="rect">
                        <a:avLst/>
                      </a:prstGeom>
                    </p:spPr>
                  </p:pic>
                </p:oleObj>
              </mc:Fallback>
            </mc:AlternateContent>
          </a:graphicData>
        </a:graphic>
      </p:graphicFrame>
      <p:sp>
        <p:nvSpPr>
          <p:cNvPr id="2" name="文本框 1"/>
          <p:cNvSpPr txBox="1"/>
          <p:nvPr/>
        </p:nvSpPr>
        <p:spPr>
          <a:xfrm>
            <a:off x="430530" y="2038350"/>
            <a:ext cx="523176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cs typeface="宋体" panose="02010600030101010101" pitchFamily="2" charset="-122"/>
              </a:rPr>
              <a:t>v </a:t>
            </a:r>
            <a:r>
              <a:rPr lang="zh-CN" altLang="en-US" sz="2000">
                <a:latin typeface="宋体" panose="02010600030101010101" pitchFamily="2" charset="-122"/>
                <a:ea typeface="宋体" panose="02010600030101010101" pitchFamily="2" charset="-122"/>
                <a:cs typeface="宋体" panose="02010600030101010101" pitchFamily="2" charset="-122"/>
              </a:rPr>
              <a:t>浮子垂振速度</a:t>
            </a:r>
            <a:r>
              <a:rPr lang="en-US" altLang="zh-CN" sz="2000">
                <a:latin typeface="宋体" panose="02010600030101010101" pitchFamily="2" charset="-122"/>
                <a:ea typeface="宋体" panose="02010600030101010101" pitchFamily="2" charset="-122"/>
                <a:cs typeface="宋体" panose="02010600030101010101" pitchFamily="2" charset="-122"/>
              </a:rPr>
              <a:t>  μ </a:t>
            </a:r>
            <a:r>
              <a:rPr lang="zh-CN" altLang="en-US" sz="2000">
                <a:latin typeface="宋体" panose="02010600030101010101" pitchFamily="2" charset="-122"/>
                <a:ea typeface="宋体" panose="02010600030101010101" pitchFamily="2" charset="-122"/>
                <a:cs typeface="宋体" panose="02010600030101010101" pitchFamily="2" charset="-122"/>
              </a:rPr>
              <a:t>振子垂振速度</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7" name="文本框 6"/>
          <p:cNvSpPr txBox="1"/>
          <p:nvPr/>
        </p:nvSpPr>
        <p:spPr>
          <a:xfrm>
            <a:off x="4859655" y="3019425"/>
            <a:ext cx="335280" cy="132207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弹簧弹力</a:t>
            </a:r>
            <a:endParaRPr lang="zh-CN" altLang="en-US" sz="2000">
              <a:latin typeface="宋体" panose="02010600030101010101" pitchFamily="2" charset="-122"/>
              <a:ea typeface="宋体" panose="02010600030101010101" pitchFamily="2" charset="-122"/>
            </a:endParaRPr>
          </a:p>
        </p:txBody>
      </p:sp>
      <p:sp>
        <p:nvSpPr>
          <p:cNvPr id="9" name="文本框 8"/>
          <p:cNvSpPr txBox="1"/>
          <p:nvPr/>
        </p:nvSpPr>
        <p:spPr>
          <a:xfrm>
            <a:off x="6136005" y="3019425"/>
            <a:ext cx="335280" cy="163004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线性阻尼力</a:t>
            </a:r>
            <a:endParaRPr lang="zh-CN" altLang="en-US" sz="2000">
              <a:latin typeface="宋体" panose="02010600030101010101" pitchFamily="2" charset="-122"/>
              <a:ea typeface="宋体" panose="02010600030101010101" pitchFamily="2" charset="-122"/>
            </a:endParaRPr>
          </a:p>
        </p:txBody>
      </p:sp>
      <p:sp>
        <p:nvSpPr>
          <p:cNvPr id="10" name="文本框 9"/>
          <p:cNvSpPr txBox="1"/>
          <p:nvPr/>
        </p:nvSpPr>
        <p:spPr>
          <a:xfrm>
            <a:off x="10779125" y="2038350"/>
            <a:ext cx="452755" cy="1938020"/>
          </a:xfrm>
          <a:prstGeom prst="rect">
            <a:avLst/>
          </a:prstGeom>
          <a:noFill/>
        </p:spPr>
        <p:txBody>
          <a:bodyPr wrap="square" rtlCol="0" anchor="t">
            <a:spAutoFit/>
          </a:bodyPr>
          <a:lstStyle/>
          <a:p>
            <a:r>
              <a:rPr lang="zh-CN" altLang="en-US" sz="2000">
                <a:latin typeface="Arial" panose="020B0604020202020204" pitchFamily="34" charset="0"/>
                <a:ea typeface="宋体" panose="02010600030101010101" pitchFamily="2" charset="-122"/>
                <a:sym typeface="+mn-ea"/>
              </a:rPr>
              <a:t>振子受力分析</a:t>
            </a:r>
            <a:endParaRPr lang="zh-CN" altLang="en-US" sz="2000">
              <a:latin typeface="Arial" panose="020B0604020202020204" pitchFamily="34" charset="0"/>
              <a:ea typeface="宋体" panose="02010600030101010101" pitchFamily="2" charset="-122"/>
              <a:sym typeface="+mn-ea"/>
            </a:endParaRPr>
          </a:p>
        </p:txBody>
      </p:sp>
      <p:graphicFrame>
        <p:nvGraphicFramePr>
          <p:cNvPr id="12" name="对象 11">
            <a:hlinkClick r:id="" action="ppaction://ole?verb=0"/>
          </p:cNvPr>
          <p:cNvGraphicFramePr>
            <a:graphicFrameLocks noChangeAspect="1"/>
          </p:cNvGraphicFramePr>
          <p:nvPr/>
        </p:nvGraphicFramePr>
        <p:xfrm>
          <a:off x="3923348" y="4341496"/>
          <a:ext cx="996950" cy="775970"/>
        </p:xfrm>
        <a:graphic>
          <a:graphicData uri="http://schemas.openxmlformats.org/presentationml/2006/ole">
            <mc:AlternateContent xmlns:mc="http://schemas.openxmlformats.org/markup-compatibility/2006">
              <mc:Choice xmlns:v="urn:schemas-microsoft-com:vml" Requires="v">
                <p:oleObj spid="_x0000_s3084" name="" r:id="rId3" imgW="469900" imgH="393700" progId="Equation.KSEE3">
                  <p:embed/>
                </p:oleObj>
              </mc:Choice>
              <mc:Fallback>
                <p:oleObj name="" r:id="rId3" imgW="469900" imgH="393700" progId="Equation.KSEE3">
                  <p:embed/>
                  <p:pic>
                    <p:nvPicPr>
                      <p:cNvPr id="0" name="图片 1024"/>
                      <p:cNvPicPr/>
                      <p:nvPr/>
                    </p:nvPicPr>
                    <p:blipFill>
                      <a:blip r:embed="rId4"/>
                      <a:stretch>
                        <a:fillRect/>
                      </a:stretch>
                    </p:blipFill>
                    <p:spPr>
                      <a:xfrm>
                        <a:off x="3923348" y="4341496"/>
                        <a:ext cx="996950" cy="775970"/>
                      </a:xfrm>
                      <a:prstGeom prst="rect">
                        <a:avLst/>
                      </a:prstGeom>
                    </p:spPr>
                  </p:pic>
                </p:oleObj>
              </mc:Fallback>
            </mc:AlternateContent>
          </a:graphicData>
        </a:graphic>
      </p:graphicFrame>
      <p:sp>
        <p:nvSpPr>
          <p:cNvPr id="3" name="文本框 2"/>
          <p:cNvSpPr txBox="1"/>
          <p:nvPr/>
        </p:nvSpPr>
        <p:spPr>
          <a:xfrm>
            <a:off x="5194935" y="5117465"/>
            <a:ext cx="3140710" cy="398780"/>
          </a:xfrm>
          <a:prstGeom prst="rect">
            <a:avLst/>
          </a:prstGeom>
          <a:noFill/>
        </p:spPr>
        <p:txBody>
          <a:bodyPr wrap="square" rtlCol="0" anchor="t">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sym typeface="+mn-ea"/>
              </a:rPr>
              <a:t>振子离开平衡位置位移</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 x</a:t>
            </a:r>
            <a:endParaRPr lang="en-US" altLang="zh-CN" sz="200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第一问受力分析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3074" name="文本框 3"/>
          <p:cNvSpPr txBox="1"/>
          <p:nvPr/>
        </p:nvSpPr>
        <p:spPr>
          <a:xfrm>
            <a:off x="346075" y="1331595"/>
            <a:ext cx="7988935" cy="706755"/>
          </a:xfrm>
          <a:prstGeom prst="rect">
            <a:avLst/>
          </a:prstGeom>
          <a:noFill/>
          <a:ln w="9525">
            <a:noFill/>
          </a:ln>
        </p:spPr>
        <p:txBody>
          <a:bodyPr wrap="square" anchor="t">
            <a:spAutoFit/>
          </a:bodyPr>
          <a:lstStyle/>
          <a:p>
            <a:pPr indent="0">
              <a:buFont typeface="Arial" panose="020B0604020202020204" pitchFamily="34" charset="0"/>
              <a:buNone/>
            </a:pPr>
            <a:r>
              <a:rPr lang="zh-CN" altLang="en-US" sz="4000">
                <a:latin typeface="Arial" panose="020B0604020202020204" pitchFamily="34" charset="0"/>
                <a:ea typeface="宋体" panose="02010600030101010101" pitchFamily="2" charset="-122"/>
              </a:rPr>
              <a:t>浮子、振子系统垂振受力分析</a:t>
            </a:r>
            <a:endParaRPr lang="zh-CN" altLang="en-US" sz="4000">
              <a:latin typeface="Arial" panose="020B0604020202020204" pitchFamily="34" charset="0"/>
              <a:ea typeface="宋体" panose="02010600030101010101" pitchFamily="2" charset="-122"/>
            </a:endParaRPr>
          </a:p>
        </p:txBody>
      </p:sp>
      <p:sp>
        <p:nvSpPr>
          <p:cNvPr id="2" name="文本框 1"/>
          <p:cNvSpPr txBox="1"/>
          <p:nvPr/>
        </p:nvSpPr>
        <p:spPr>
          <a:xfrm>
            <a:off x="430530" y="2038350"/>
            <a:ext cx="523176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系统初始条件</a:t>
            </a:r>
            <a:endParaRPr lang="zh-CN" altLang="en-US" sz="2000">
              <a:latin typeface="宋体" panose="02010600030101010101" pitchFamily="2" charset="-122"/>
              <a:ea typeface="宋体" panose="02010600030101010101" pitchFamily="2" charset="-122"/>
            </a:endParaRPr>
          </a:p>
        </p:txBody>
      </p:sp>
      <p:graphicFrame>
        <p:nvGraphicFramePr>
          <p:cNvPr id="12" name="对象 11">
            <a:hlinkClick r:id="" action="ppaction://ole?verb=0"/>
          </p:cNvPr>
          <p:cNvGraphicFramePr>
            <a:graphicFrameLocks noChangeAspect="1"/>
          </p:cNvGraphicFramePr>
          <p:nvPr/>
        </p:nvGraphicFramePr>
        <p:xfrm>
          <a:off x="921068" y="2533016"/>
          <a:ext cx="2640330" cy="1301750"/>
        </p:xfrm>
        <a:graphic>
          <a:graphicData uri="http://schemas.openxmlformats.org/presentationml/2006/ole">
            <mc:AlternateContent xmlns:mc="http://schemas.openxmlformats.org/markup-compatibility/2006">
              <mc:Choice xmlns:v="urn:schemas-microsoft-com:vml" Requires="v">
                <p:oleObj spid="_x0000_s4112" name="" r:id="rId1" imgW="1244600" imgH="660400" progId="Equation.KSEE3">
                  <p:embed/>
                </p:oleObj>
              </mc:Choice>
              <mc:Fallback>
                <p:oleObj name="" r:id="rId1" imgW="1244600" imgH="660400" progId="Equation.KSEE3">
                  <p:embed/>
                  <p:pic>
                    <p:nvPicPr>
                      <p:cNvPr id="0" name="图片 1024"/>
                      <p:cNvPicPr/>
                      <p:nvPr/>
                    </p:nvPicPr>
                    <p:blipFill>
                      <a:blip r:embed="rId2"/>
                      <a:stretch>
                        <a:fillRect/>
                      </a:stretch>
                    </p:blipFill>
                    <p:spPr>
                      <a:xfrm>
                        <a:off x="921068" y="2533016"/>
                        <a:ext cx="2640330" cy="1301750"/>
                      </a:xfrm>
                      <a:prstGeom prst="rect">
                        <a:avLst/>
                      </a:prstGeom>
                    </p:spPr>
                  </p:pic>
                </p:oleObj>
              </mc:Fallback>
            </mc:AlternateContent>
          </a:graphicData>
        </a:graphic>
      </p:graphicFrame>
      <p:sp>
        <p:nvSpPr>
          <p:cNvPr id="11" name="文本框 10"/>
          <p:cNvSpPr txBox="1"/>
          <p:nvPr/>
        </p:nvSpPr>
        <p:spPr>
          <a:xfrm>
            <a:off x="459105" y="4013200"/>
            <a:ext cx="516636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可由欧拉、改进欧拉法求解常微分方程组</a:t>
            </a:r>
            <a:endParaRPr lang="zh-CN" altLang="en-US" sz="2000">
              <a:latin typeface="宋体" panose="02010600030101010101" pitchFamily="2" charset="-122"/>
              <a:ea typeface="宋体" panose="02010600030101010101" pitchFamily="2" charset="-122"/>
            </a:endParaRPr>
          </a:p>
        </p:txBody>
      </p:sp>
      <p:sp>
        <p:nvSpPr>
          <p:cNvPr id="13" name="文本框 12"/>
          <p:cNvSpPr txBox="1"/>
          <p:nvPr/>
        </p:nvSpPr>
        <p:spPr>
          <a:xfrm>
            <a:off x="459105" y="4590415"/>
            <a:ext cx="943102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线性阻尼力为可改为</a:t>
            </a: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或</a:t>
            </a:r>
            <a:endParaRPr lang="zh-CN" altLang="en-US" sz="2000">
              <a:latin typeface="宋体" panose="02010600030101010101" pitchFamily="2" charset="-122"/>
              <a:ea typeface="宋体" panose="02010600030101010101" pitchFamily="2" charset="-122"/>
            </a:endParaRPr>
          </a:p>
        </p:txBody>
      </p:sp>
      <p:graphicFrame>
        <p:nvGraphicFramePr>
          <p:cNvPr id="15" name="对象 14">
            <a:hlinkClick r:id="" action="ppaction://ole?verb=0"/>
          </p:cNvPr>
          <p:cNvGraphicFramePr>
            <a:graphicFrameLocks noChangeAspect="1"/>
          </p:cNvGraphicFramePr>
          <p:nvPr/>
        </p:nvGraphicFramePr>
        <p:xfrm>
          <a:off x="3003233" y="4538664"/>
          <a:ext cx="2270760" cy="501015"/>
        </p:xfrm>
        <a:graphic>
          <a:graphicData uri="http://schemas.openxmlformats.org/presentationml/2006/ole">
            <mc:AlternateContent xmlns:mc="http://schemas.openxmlformats.org/markup-compatibility/2006">
              <mc:Choice xmlns:v="urn:schemas-microsoft-com:vml" Requires="v">
                <p:oleObj spid="_x0000_s4113" name="" r:id="rId3" imgW="1091565" imgH="254000" progId="Equation.KSEE3">
                  <p:embed/>
                </p:oleObj>
              </mc:Choice>
              <mc:Fallback>
                <p:oleObj name="" r:id="rId3" imgW="1091565" imgH="254000" progId="Equation.KSEE3">
                  <p:embed/>
                  <p:pic>
                    <p:nvPicPr>
                      <p:cNvPr id="0" name="图片 1024"/>
                      <p:cNvPicPr/>
                      <p:nvPr/>
                    </p:nvPicPr>
                    <p:blipFill>
                      <a:blip r:embed="rId4"/>
                      <a:stretch>
                        <a:fillRect/>
                      </a:stretch>
                    </p:blipFill>
                    <p:spPr>
                      <a:xfrm>
                        <a:off x="3003233" y="4538664"/>
                        <a:ext cx="2270760" cy="501015"/>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custDataLst>
              <p:tags r:id="rId5"/>
            </p:custDataLst>
          </p:nvPr>
        </p:nvGraphicFramePr>
        <p:xfrm>
          <a:off x="5857876" y="4548189"/>
          <a:ext cx="2087245" cy="451485"/>
        </p:xfrm>
        <a:graphic>
          <a:graphicData uri="http://schemas.openxmlformats.org/presentationml/2006/ole">
            <mc:AlternateContent xmlns:mc="http://schemas.openxmlformats.org/markup-compatibility/2006">
              <mc:Choice xmlns:v="urn:schemas-microsoft-com:vml" Requires="v">
                <p:oleObj spid="_x0000_s4114" name="" r:id="rId6" imgW="1002665" imgH="228600" progId="Equation.KSEE3">
                  <p:embed/>
                </p:oleObj>
              </mc:Choice>
              <mc:Fallback>
                <p:oleObj name="" r:id="rId6" imgW="1002665" imgH="228600" progId="Equation.KSEE3">
                  <p:embed/>
                  <p:pic>
                    <p:nvPicPr>
                      <p:cNvPr id="0" name="图片 1024"/>
                      <p:cNvPicPr/>
                      <p:nvPr/>
                    </p:nvPicPr>
                    <p:blipFill>
                      <a:blip r:embed="rId7"/>
                      <a:stretch>
                        <a:fillRect/>
                      </a:stretch>
                    </p:blipFill>
                    <p:spPr>
                      <a:xfrm>
                        <a:off x="5857876" y="4548189"/>
                        <a:ext cx="2087245" cy="45148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46075" y="189230"/>
            <a:ext cx="6526530" cy="706755"/>
          </a:xfrm>
          <a:prstGeom prst="rect">
            <a:avLst/>
          </a:prstGeom>
          <a:noFill/>
        </p:spPr>
        <p:txBody>
          <a:bodyPr wrap="square" rtlCol="0">
            <a:spAutoFit/>
          </a:bodyPr>
          <a:lstStyle/>
          <a:p>
            <a:r>
              <a:rPr lang="zh-CN" altLang="en-US" sz="4000">
                <a:solidFill>
                  <a:schemeClr val="bg1"/>
                </a:solidFill>
                <a:latin typeface="宋体" panose="02010600030101010101" pitchFamily="2" charset="-122"/>
                <a:ea typeface="宋体" panose="02010600030101010101" pitchFamily="2" charset="-122"/>
              </a:rPr>
              <a:t>第一问受力分析</a:t>
            </a:r>
            <a:endParaRPr lang="zh-CN" altLang="en-US" sz="4000">
              <a:solidFill>
                <a:schemeClr val="bg1"/>
              </a:solidFill>
              <a:latin typeface="宋体" panose="02010600030101010101" pitchFamily="2" charset="-122"/>
              <a:ea typeface="宋体" panose="02010600030101010101" pitchFamily="2" charset="-122"/>
            </a:endParaRPr>
          </a:p>
        </p:txBody>
      </p:sp>
      <p:sp>
        <p:nvSpPr>
          <p:cNvPr id="2" name="文本框 1"/>
          <p:cNvSpPr txBox="1"/>
          <p:nvPr/>
        </p:nvSpPr>
        <p:spPr>
          <a:xfrm>
            <a:off x="346075" y="1322705"/>
            <a:ext cx="99326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浮子的（离开平衡位置的位移）</a:t>
            </a:r>
            <a:r>
              <a:rPr lang="en-US" altLang="zh-CN" sz="2000">
                <a:latin typeface="宋体" panose="02010600030101010101" pitchFamily="2" charset="-122"/>
                <a:ea typeface="宋体" panose="02010600030101010101" pitchFamily="2" charset="-122"/>
              </a:rPr>
              <a:t>h,</a:t>
            </a:r>
            <a:r>
              <a:rPr lang="zh-CN" altLang="en-US" sz="2000">
                <a:latin typeface="宋体" panose="02010600030101010101" pitchFamily="2" charset="-122"/>
                <a:ea typeface="宋体" panose="02010600030101010101" pitchFamily="2" charset="-122"/>
              </a:rPr>
              <a:t>速度</a:t>
            </a:r>
            <a:r>
              <a:rPr lang="en-US" altLang="zh-CN" sz="2000">
                <a:latin typeface="宋体" panose="02010600030101010101" pitchFamily="2" charset="-122"/>
                <a:ea typeface="宋体" panose="02010600030101010101" pitchFamily="2" charset="-122"/>
              </a:rPr>
              <a:t>v</a:t>
            </a:r>
            <a:endParaRPr lang="en-US" altLang="zh-CN" sz="2000">
              <a:latin typeface="宋体" panose="02010600030101010101" pitchFamily="2" charset="-122"/>
              <a:ea typeface="宋体" panose="02010600030101010101" pitchFamily="2" charset="-122"/>
            </a:endParaRPr>
          </a:p>
        </p:txBody>
      </p:sp>
      <p:sp>
        <p:nvSpPr>
          <p:cNvPr id="13" name="文本框 12"/>
          <p:cNvSpPr txBox="1"/>
          <p:nvPr/>
        </p:nvSpPr>
        <p:spPr>
          <a:xfrm>
            <a:off x="346075" y="4590415"/>
            <a:ext cx="5317490"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3. </a:t>
            </a:r>
            <a:r>
              <a:rPr lang="zh-CN" altLang="en-US" sz="2000">
                <a:latin typeface="宋体" panose="02010600030101010101" pitchFamily="2" charset="-122"/>
                <a:ea typeface="宋体" panose="02010600030101010101" pitchFamily="2" charset="-122"/>
              </a:rPr>
              <a:t>重复上述过程</a:t>
            </a:r>
            <a:endParaRPr lang="zh-CN" altLang="en-US" sz="2000">
              <a:latin typeface="宋体" panose="02010600030101010101" pitchFamily="2" charset="-122"/>
              <a:ea typeface="宋体" panose="02010600030101010101" pitchFamily="2" charset="-122"/>
            </a:endParaRPr>
          </a:p>
        </p:txBody>
      </p:sp>
      <p:sp>
        <p:nvSpPr>
          <p:cNvPr id="3" name="文本框 2"/>
          <p:cNvSpPr txBox="1"/>
          <p:nvPr/>
        </p:nvSpPr>
        <p:spPr>
          <a:xfrm>
            <a:off x="327025" y="1864995"/>
            <a:ext cx="99326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振子的（离开平衡位置的位移）</a:t>
            </a:r>
            <a:r>
              <a:rPr lang="en-US" altLang="zh-CN" sz="2000">
                <a:latin typeface="宋体" panose="02010600030101010101" pitchFamily="2" charset="-122"/>
                <a:ea typeface="宋体" panose="02010600030101010101" pitchFamily="2" charset="-122"/>
              </a:rPr>
              <a:t> x, </a:t>
            </a:r>
            <a:r>
              <a:rPr lang="zh-CN" altLang="en-US" sz="2000">
                <a:latin typeface="宋体" panose="02010600030101010101" pitchFamily="2" charset="-122"/>
                <a:ea typeface="宋体" panose="02010600030101010101" pitchFamily="2" charset="-122"/>
              </a:rPr>
              <a:t>（对地）速度</a:t>
            </a:r>
            <a:r>
              <a:rPr lang="en-US" altLang="zh-CN" sz="2000">
                <a:latin typeface="宋体" panose="02010600030101010101" pitchFamily="2" charset="-122"/>
                <a:ea typeface="宋体" panose="02010600030101010101" pitchFamily="2" charset="-122"/>
              </a:rPr>
              <a:t>μ</a:t>
            </a:r>
            <a:endParaRPr lang="en-US" altLang="zh-CN" sz="2000">
              <a:latin typeface="宋体" panose="02010600030101010101" pitchFamily="2" charset="-122"/>
              <a:ea typeface="宋体" panose="02010600030101010101" pitchFamily="2" charset="-122"/>
            </a:endParaRPr>
          </a:p>
        </p:txBody>
      </p:sp>
      <p:sp>
        <p:nvSpPr>
          <p:cNvPr id="4" name="文本框 3"/>
          <p:cNvSpPr txBox="1"/>
          <p:nvPr/>
        </p:nvSpPr>
        <p:spPr>
          <a:xfrm>
            <a:off x="346075" y="2343785"/>
            <a:ext cx="9932670"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浮子与振子之间的相对位移</a:t>
            </a:r>
            <a:r>
              <a:rPr lang="en-US" altLang="zh-CN" sz="2000">
                <a:latin typeface="宋体" panose="02010600030101010101" pitchFamily="2" charset="-122"/>
                <a:ea typeface="宋体" panose="02010600030101010101" pitchFamily="2" charset="-122"/>
              </a:rPr>
              <a:t> x-h(</a:t>
            </a:r>
            <a:r>
              <a:rPr lang="zh-CN" altLang="en-US" sz="2000">
                <a:latin typeface="宋体" panose="02010600030101010101" pitchFamily="2" charset="-122"/>
                <a:ea typeface="宋体" panose="02010600030101010101" pitchFamily="2" charset="-122"/>
              </a:rPr>
              <a:t>弹簧长度变化量</a:t>
            </a:r>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相对速度</a:t>
            </a:r>
            <a:r>
              <a:rPr lang="en-US" altLang="zh-CN" sz="2000">
                <a:latin typeface="宋体" panose="02010600030101010101" pitchFamily="2" charset="-122"/>
                <a:ea typeface="宋体" panose="02010600030101010101" pitchFamily="2" charset="-122"/>
              </a:rPr>
              <a:t> μ-v</a:t>
            </a:r>
            <a:endParaRPr lang="en-US" altLang="zh-CN" sz="2000">
              <a:latin typeface="宋体" panose="02010600030101010101" pitchFamily="2" charset="-122"/>
              <a:ea typeface="宋体" panose="02010600030101010101" pitchFamily="2" charset="-122"/>
            </a:endParaRPr>
          </a:p>
        </p:txBody>
      </p:sp>
      <p:sp>
        <p:nvSpPr>
          <p:cNvPr id="5" name="文本框 4"/>
          <p:cNvSpPr txBox="1"/>
          <p:nvPr/>
        </p:nvSpPr>
        <p:spPr>
          <a:xfrm>
            <a:off x="346075" y="3539490"/>
            <a:ext cx="523176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1.</a:t>
            </a:r>
            <a:r>
              <a:rPr lang="zh-CN" altLang="en-US" sz="2000">
                <a:latin typeface="宋体" panose="02010600030101010101" pitchFamily="2" charset="-122"/>
                <a:ea typeface="宋体" panose="02010600030101010101" pitchFamily="2" charset="-122"/>
              </a:rPr>
              <a:t>初始化</a:t>
            </a:r>
            <a:r>
              <a:rPr lang="en-US" altLang="zh-CN" sz="2000">
                <a:latin typeface="宋体" panose="02010600030101010101" pitchFamily="2" charset="-122"/>
                <a:ea typeface="宋体" panose="02010600030101010101" pitchFamily="2" charset="-122"/>
              </a:rPr>
              <a:t>x,h,v,μ</a:t>
            </a:r>
            <a:r>
              <a:rPr lang="zh-CN" altLang="en-US" sz="2000">
                <a:latin typeface="宋体" panose="02010600030101010101" pitchFamily="2" charset="-122"/>
                <a:ea typeface="宋体" panose="02010600030101010101" pitchFamily="2" charset="-122"/>
              </a:rPr>
              <a:t>，设置步长</a:t>
            </a:r>
            <a:r>
              <a:rPr lang="en-US" altLang="zh-CN" sz="2000">
                <a:latin typeface="宋体" panose="02010600030101010101" pitchFamily="2" charset="-122"/>
                <a:ea typeface="宋体" panose="02010600030101010101" pitchFamily="2" charset="-122"/>
              </a:rPr>
              <a:t>dt</a:t>
            </a:r>
            <a:r>
              <a:rPr lang="zh-CN" altLang="en-US" sz="2000">
                <a:latin typeface="宋体" panose="02010600030101010101" pitchFamily="2" charset="-122"/>
                <a:ea typeface="宋体" panose="02010600030101010101" pitchFamily="2" charset="-122"/>
              </a:rPr>
              <a:t>，</a:t>
            </a:r>
            <a:endParaRPr lang="zh-CN" altLang="en-US" sz="2000">
              <a:latin typeface="宋体" panose="02010600030101010101" pitchFamily="2" charset="-122"/>
              <a:ea typeface="宋体" panose="02010600030101010101" pitchFamily="2" charset="-122"/>
            </a:endParaRPr>
          </a:p>
        </p:txBody>
      </p:sp>
      <p:sp>
        <p:nvSpPr>
          <p:cNvPr id="6" name="文本框 5"/>
          <p:cNvSpPr txBox="1"/>
          <p:nvPr/>
        </p:nvSpPr>
        <p:spPr>
          <a:xfrm>
            <a:off x="346075" y="2961640"/>
            <a:ext cx="5231765" cy="398780"/>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rPr>
              <a:t>求解步骤：</a:t>
            </a:r>
            <a:endParaRPr lang="zh-CN" altLang="en-US" sz="2000">
              <a:latin typeface="宋体" panose="02010600030101010101" pitchFamily="2" charset="-122"/>
              <a:ea typeface="宋体" panose="02010600030101010101" pitchFamily="2" charset="-122"/>
            </a:endParaRPr>
          </a:p>
        </p:txBody>
      </p:sp>
      <p:sp>
        <p:nvSpPr>
          <p:cNvPr id="17" name="文本框 16"/>
          <p:cNvSpPr txBox="1"/>
          <p:nvPr/>
        </p:nvSpPr>
        <p:spPr>
          <a:xfrm>
            <a:off x="346075" y="4039235"/>
            <a:ext cx="6707505" cy="398780"/>
          </a:xfrm>
          <a:prstGeom prst="rect">
            <a:avLst/>
          </a:prstGeom>
          <a:noFill/>
        </p:spPr>
        <p:txBody>
          <a:bodyPr wrap="square" rtlCol="0">
            <a:spAutoFit/>
          </a:bodyPr>
          <a:lstStyle/>
          <a:p>
            <a:r>
              <a:rPr lang="en-US" altLang="zh-CN" sz="2000">
                <a:latin typeface="宋体" panose="02010600030101010101" pitchFamily="2" charset="-122"/>
                <a:ea typeface="宋体" panose="02010600030101010101" pitchFamily="2" charset="-122"/>
              </a:rPr>
              <a:t>2.</a:t>
            </a:r>
            <a:r>
              <a:rPr lang="zh-CN" altLang="en-US" sz="2000">
                <a:latin typeface="宋体" panose="02010600030101010101" pitchFamily="2" charset="-122"/>
                <a:ea typeface="宋体" panose="02010600030101010101" pitchFamily="2" charset="-122"/>
              </a:rPr>
              <a:t>由微分方程组求新的</a:t>
            </a:r>
            <a:r>
              <a:rPr lang="en-US" altLang="zh-CN" sz="2000">
                <a:latin typeface="宋体" panose="02010600030101010101" pitchFamily="2" charset="-122"/>
                <a:ea typeface="宋体" panose="02010600030101010101" pitchFamily="2" charset="-122"/>
              </a:rPr>
              <a:t>x,h,v,μ</a:t>
            </a:r>
            <a:r>
              <a:rPr lang="zh-CN" altLang="en-US" sz="2000">
                <a:latin typeface="宋体" panose="02010600030101010101" pitchFamily="2" charset="-122"/>
                <a:ea typeface="宋体" panose="02010600030101010101" pitchFamily="2" charset="-122"/>
              </a:rPr>
              <a:t>，</a:t>
            </a:r>
            <a:endParaRPr lang="zh-CN" altLang="en-US" sz="200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COMMONDATA" val="eyJoZGlkIjoiYWUyZGNiYTVjZmE4NzViMWJhY2Q5MWM5ODc3NjUyMDkifQ=="/>
  <p:tag name="KSO_WPP_MARK_KEY" val="a221ca33-8658-4759-b57a-9e84a31f1473"/>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TABLE_BEAUTIFY" val="smartTable{d609bfd4-5725-4ecf-8a14-5d48b88dc006}"/>
  <p:tag name="TABLE_ENDDRAG_ORIGIN_RECT" val="714*216"/>
  <p:tag name="TABLE_ENDDRAG_RECT" val="101*128*714*216"/>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TABLE_BEAUTIFY" val="smartTable{d609bfd4-5725-4ecf-8a14-5d48b88dc006}"/>
  <p:tag name="TABLE_ENDDRAG_ORIGIN_RECT" val="714*216"/>
  <p:tag name="TABLE_ENDDRAG_RECT" val="101*128*714*216"/>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UNIT_TABLE_BEAUTIFY" val="smartTable{d609bfd4-5725-4ecf-8a14-5d48b88dc006}"/>
  <p:tag name="TABLE_ENDDRAG_ORIGIN_RECT" val="714*216"/>
  <p:tag name="TABLE_ENDDRAG_RECT" val="101*128*714*216"/>
</p:tagLst>
</file>

<file path=ppt/tags/tag97.xml><?xml version="1.0" encoding="utf-8"?>
<p:tagLst xmlns:p="http://schemas.openxmlformats.org/presentationml/2006/main">
  <p:tag name="KSO_WM_UNIT_TABLE_BEAUTIFY" val="smartTable{d609bfd4-5725-4ecf-8a14-5d48b88dc006}"/>
  <p:tag name="TABLE_ENDDRAG_ORIGIN_RECT" val="714*216"/>
  <p:tag name="TABLE_ENDDRAG_RECT" val="101*128*714*216"/>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学术文献 16x9">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4924</Words>
  <Application>WPS 演示</Application>
  <PresentationFormat>宽屏</PresentationFormat>
  <Paragraphs>835</Paragraphs>
  <Slides>56</Slides>
  <Notes>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119</vt:i4>
      </vt:variant>
      <vt:variant>
        <vt:lpstr>幻灯片标题</vt:lpstr>
      </vt:variant>
      <vt:variant>
        <vt:i4>56</vt:i4>
      </vt:variant>
    </vt:vector>
  </HeadingPairs>
  <TitlesOfParts>
    <vt:vector size="186" baseType="lpstr">
      <vt:lpstr>Arial</vt:lpstr>
      <vt:lpstr>宋体</vt:lpstr>
      <vt:lpstr>Wingdings</vt:lpstr>
      <vt:lpstr>微软雅黑</vt:lpstr>
      <vt:lpstr>Times New Roman</vt:lpstr>
      <vt:lpstr>Arial Unicode MS</vt:lpstr>
      <vt:lpstr>Calibri</vt:lpstr>
      <vt:lpstr>仿宋</vt:lpstr>
      <vt:lpstr>Euphemia</vt:lpstr>
      <vt:lpstr>Segoe Print</vt:lpstr>
      <vt:lpstr>学术文献 16x9</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  波浪能最大输出功率设计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mikexhy</cp:lastModifiedBy>
  <cp:revision>363</cp:revision>
  <dcterms:created xsi:type="dcterms:W3CDTF">2018-10-28T04:10:00Z</dcterms:created>
  <dcterms:modified xsi:type="dcterms:W3CDTF">2023-07-02T11:40:34Z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KSOProductBuildVer">
    <vt:lpwstr>2052-11.1.0.14309</vt:lpwstr>
  </property>
  <property fmtid="{D5CDD505-2E9C-101B-9397-08002B2CF9AE}" pid="9" name="ICV">
    <vt:lpwstr>76095E5612B5406E84C316B757009C56</vt:lpwstr>
  </property>
</Properties>
</file>